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8" r:id="rId4"/>
    <p:sldId id="257" r:id="rId5"/>
    <p:sldId id="276" r:id="rId6"/>
    <p:sldId id="258" r:id="rId7"/>
    <p:sldId id="260" r:id="rId8"/>
    <p:sldId id="271" r:id="rId9"/>
    <p:sldId id="263" r:id="rId10"/>
    <p:sldId id="261" r:id="rId11"/>
    <p:sldId id="262" r:id="rId12"/>
    <p:sldId id="272" r:id="rId13"/>
    <p:sldId id="273" r:id="rId14"/>
    <p:sldId id="266" r:id="rId15"/>
    <p:sldId id="274" r:id="rId16"/>
    <p:sldId id="267" r:id="rId17"/>
    <p:sldId id="268"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26"/>
    <p:restoredTop sz="94652"/>
  </p:normalViewPr>
  <p:slideViewPr>
    <p:cSldViewPr snapToGrid="0" snapToObjects="1">
      <p:cViewPr>
        <p:scale>
          <a:sx n="57" d="100"/>
          <a:sy n="57" d="100"/>
        </p:scale>
        <p:origin x="-102"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428C58-7644-9742-A0F5-AE33FFA9FA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1B1DAA2-E5AE-EB43-A1F9-ECB29C3978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3AB04FA-F9BC-6E40-AA00-2470D460FBC0}"/>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5" name="Footer Placeholder 4">
            <a:extLst>
              <a:ext uri="{FF2B5EF4-FFF2-40B4-BE49-F238E27FC236}">
                <a16:creationId xmlns:a16="http://schemas.microsoft.com/office/drawing/2014/main" xmlns="" id="{4F49154E-02A4-CA4B-B4C3-F0785369E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2246E1-44A6-734F-9254-06EE13720B0F}"/>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150782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3C744F-E027-B247-9347-FFBF85DAF2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16D87D8-0916-8F45-828C-51808DDBE2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2B52BC-8660-8441-BA98-27E99C634D50}"/>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5" name="Footer Placeholder 4">
            <a:extLst>
              <a:ext uri="{FF2B5EF4-FFF2-40B4-BE49-F238E27FC236}">
                <a16:creationId xmlns:a16="http://schemas.microsoft.com/office/drawing/2014/main" xmlns="" id="{38620B55-D2EF-7342-B625-16C89ADFE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EBD035-F3DD-6843-B80D-04057752DC31}"/>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110851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8A69028-7689-A145-9AED-45CC773341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4D26CC9-BC0C-4347-AEF5-2D783D6513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1ADE99-7195-0A40-AB5E-BADB02B384BC}"/>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5" name="Footer Placeholder 4">
            <a:extLst>
              <a:ext uri="{FF2B5EF4-FFF2-40B4-BE49-F238E27FC236}">
                <a16:creationId xmlns:a16="http://schemas.microsoft.com/office/drawing/2014/main" xmlns="" id="{F62E8E17-E777-5D40-BD51-A4B599E5C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12F408-9F95-E147-BEDB-CD13F51F5E39}"/>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269323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C9CDDE-294D-EB43-8E2A-2D84FD7C6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816602-D79B-004A-BDBF-9C2B54E4D9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37CAE6-A5BE-4E49-A2EF-677FC3E66D52}"/>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5" name="Footer Placeholder 4">
            <a:extLst>
              <a:ext uri="{FF2B5EF4-FFF2-40B4-BE49-F238E27FC236}">
                <a16:creationId xmlns:a16="http://schemas.microsoft.com/office/drawing/2014/main" xmlns="" id="{1A3D867F-EC12-3C4D-A0F0-B3B22908E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34C456-3C34-8442-B083-619C6B40227C}"/>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360582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038A4-0736-A841-8DDB-59F3A8F7E3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7501E8B-D4F6-E14A-B465-9CCA195A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3CC3811-14D9-664D-B80C-4E3A52F45D36}"/>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5" name="Footer Placeholder 4">
            <a:extLst>
              <a:ext uri="{FF2B5EF4-FFF2-40B4-BE49-F238E27FC236}">
                <a16:creationId xmlns:a16="http://schemas.microsoft.com/office/drawing/2014/main" xmlns="" id="{1AD4BEA6-0B79-364E-AA75-057C77BCB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AB2542-9A0E-624E-A4EA-1C0E4753BE63}"/>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162946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E89F1-B829-6F46-8990-C5C290AB1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176625A-201E-314E-9AB5-A3014AE165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6F0E5EC-671B-974C-8922-16EF39FF14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77F823E-FC23-6847-8F24-43B1EC5D753E}"/>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6" name="Footer Placeholder 5">
            <a:extLst>
              <a:ext uri="{FF2B5EF4-FFF2-40B4-BE49-F238E27FC236}">
                <a16:creationId xmlns:a16="http://schemas.microsoft.com/office/drawing/2014/main" xmlns="" id="{F9481DCE-BCF6-3642-8E80-C1F7DFA5D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FCA3050-69C8-4D4A-9581-BACB428AE5EA}"/>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133140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9C568-42B5-5B43-936D-337E5353E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AFE35C8-23BC-4A4F-949C-8398AC54A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BD2D3DA-C7AA-D442-89CD-1B4D59C071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48AF700-128F-D54B-BFCB-D84E211BF6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2FD8BA-58CA-814B-9ECA-43FFA7712D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0CFC7CE-E256-F849-B902-1CF97EC26951}"/>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8" name="Footer Placeholder 7">
            <a:extLst>
              <a:ext uri="{FF2B5EF4-FFF2-40B4-BE49-F238E27FC236}">
                <a16:creationId xmlns:a16="http://schemas.microsoft.com/office/drawing/2014/main" xmlns="" id="{B45965E1-D5A5-A24A-9304-DAE79F0F31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4A4B95D-3CA3-B341-B572-3224CF463885}"/>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210237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7EE04-BD23-3746-9A63-598A7ACBEA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5BCC4F4-76F6-274A-A05F-CCE0C074D9F3}"/>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4" name="Footer Placeholder 3">
            <a:extLst>
              <a:ext uri="{FF2B5EF4-FFF2-40B4-BE49-F238E27FC236}">
                <a16:creationId xmlns:a16="http://schemas.microsoft.com/office/drawing/2014/main" xmlns="" id="{2A050DFA-384B-374A-BCFE-A75D9E40F3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4D30DF0-CDCA-7B46-83EA-8D375DAD5C44}"/>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242251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1523D2B-EBE8-F04A-93DE-BC6F7EEC30A7}"/>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3" name="Footer Placeholder 2">
            <a:extLst>
              <a:ext uri="{FF2B5EF4-FFF2-40B4-BE49-F238E27FC236}">
                <a16:creationId xmlns:a16="http://schemas.microsoft.com/office/drawing/2014/main" xmlns="" id="{CA1E0B1A-288E-7B4A-A496-B4615F390A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2333911-D041-4840-8EA0-9C23D58AAEA5}"/>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185570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48E80-2663-F649-BD19-B5CC069C1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14A4760-8BE7-514D-97C7-C77161F638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5B6D82D-5BF7-4942-9521-6D6742895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B45DDBD-0801-7A47-9F06-42EBA50817E3}"/>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6" name="Footer Placeholder 5">
            <a:extLst>
              <a:ext uri="{FF2B5EF4-FFF2-40B4-BE49-F238E27FC236}">
                <a16:creationId xmlns:a16="http://schemas.microsoft.com/office/drawing/2014/main" xmlns="" id="{4DB4DFCA-ED13-794B-995A-539EF4474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8415C4-D6C2-064F-9093-34A76792DE08}"/>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103096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9B847-F823-B245-B7DF-41BE66506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C1DA43-371C-194D-B6B7-4DE5E942DD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E6B6264-DF8F-7743-AC4F-F68ED66E9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3F75998-65DE-1A49-8DB4-1DFB050B149F}"/>
              </a:ext>
            </a:extLst>
          </p:cNvPr>
          <p:cNvSpPr>
            <a:spLocks noGrp="1"/>
          </p:cNvSpPr>
          <p:nvPr>
            <p:ph type="dt" sz="half" idx="10"/>
          </p:nvPr>
        </p:nvSpPr>
        <p:spPr/>
        <p:txBody>
          <a:bodyPr/>
          <a:lstStyle/>
          <a:p>
            <a:fld id="{9C962BE7-99C8-314D-AF60-C9C17C4161DB}" type="datetimeFigureOut">
              <a:rPr lang="en-US" smtClean="0"/>
              <a:t>2/11/2020</a:t>
            </a:fld>
            <a:endParaRPr lang="en-US"/>
          </a:p>
        </p:txBody>
      </p:sp>
      <p:sp>
        <p:nvSpPr>
          <p:cNvPr id="6" name="Footer Placeholder 5">
            <a:extLst>
              <a:ext uri="{FF2B5EF4-FFF2-40B4-BE49-F238E27FC236}">
                <a16:creationId xmlns:a16="http://schemas.microsoft.com/office/drawing/2014/main" xmlns="" id="{7ED053ED-52D7-1040-98A8-385015FF5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CB3D30-BEE0-564D-A29E-B4D722E30237}"/>
              </a:ext>
            </a:extLst>
          </p:cNvPr>
          <p:cNvSpPr>
            <a:spLocks noGrp="1"/>
          </p:cNvSpPr>
          <p:nvPr>
            <p:ph type="sldNum" sz="quarter" idx="12"/>
          </p:nvPr>
        </p:nvSpPr>
        <p:spPr/>
        <p:txBody>
          <a:bodyPr/>
          <a:lstStyle/>
          <a:p>
            <a:fld id="{9AAB63CF-6A08-C244-B07C-36F80306731C}" type="slidenum">
              <a:rPr lang="en-US" smtClean="0"/>
              <a:t>‹#›</a:t>
            </a:fld>
            <a:endParaRPr lang="en-US"/>
          </a:p>
        </p:txBody>
      </p:sp>
    </p:spTree>
    <p:extLst>
      <p:ext uri="{BB962C8B-B14F-4D97-AF65-F5344CB8AC3E}">
        <p14:creationId xmlns:p14="http://schemas.microsoft.com/office/powerpoint/2010/main" val="107736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5F9B39C-3012-7440-AADB-A8A9D36DD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F3CFA71-9B06-D849-9ACD-156BCC59D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1A3ADB-6D72-E84E-8EFB-F43891E4D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62BE7-99C8-314D-AF60-C9C17C4161DB}" type="datetimeFigureOut">
              <a:rPr lang="en-US" smtClean="0"/>
              <a:t>2/11/2020</a:t>
            </a:fld>
            <a:endParaRPr lang="en-US"/>
          </a:p>
        </p:txBody>
      </p:sp>
      <p:sp>
        <p:nvSpPr>
          <p:cNvPr id="5" name="Footer Placeholder 4">
            <a:extLst>
              <a:ext uri="{FF2B5EF4-FFF2-40B4-BE49-F238E27FC236}">
                <a16:creationId xmlns:a16="http://schemas.microsoft.com/office/drawing/2014/main" xmlns="" id="{024CBFBF-63CE-F54A-BBB2-11B9456346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487989B-2999-414D-A421-EDD217E842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B63CF-6A08-C244-B07C-36F80306731C}" type="slidenum">
              <a:rPr lang="en-US" smtClean="0"/>
              <a:t>‹#›</a:t>
            </a:fld>
            <a:endParaRPr lang="en-US"/>
          </a:p>
        </p:txBody>
      </p:sp>
    </p:spTree>
    <p:extLst>
      <p:ext uri="{BB962C8B-B14F-4D97-AF65-F5344CB8AC3E}">
        <p14:creationId xmlns:p14="http://schemas.microsoft.com/office/powerpoint/2010/main" val="3529848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3B2E3A7-E84D-1F48-87B6-B06385B70BAB}"/>
              </a:ext>
            </a:extLst>
          </p:cNvPr>
          <p:cNvSpPr>
            <a:spLocks noGrp="1"/>
          </p:cNvSpPr>
          <p:nvPr>
            <p:ph type="ctrTitle"/>
          </p:nvPr>
        </p:nvSpPr>
        <p:spPr>
          <a:xfrm>
            <a:off x="489093" y="5037133"/>
            <a:ext cx="5190750" cy="2076333"/>
          </a:xfrm>
        </p:spPr>
        <p:txBody>
          <a:bodyPr anchor="t">
            <a:normAutofit/>
          </a:bodyPr>
          <a:lstStyle/>
          <a:p>
            <a:pPr algn="l"/>
            <a:r>
              <a:rPr lang="en-US" sz="4800" b="1" dirty="0">
                <a:solidFill>
                  <a:schemeClr val="bg1"/>
                </a:solidFill>
              </a:rPr>
              <a:t>FIRST NATION CHILD &amp; FAMILY LAW</a:t>
            </a:r>
          </a:p>
        </p:txBody>
      </p:sp>
      <p:sp>
        <p:nvSpPr>
          <p:cNvPr id="3" name="Subtitle 2">
            <a:extLst>
              <a:ext uri="{FF2B5EF4-FFF2-40B4-BE49-F238E27FC236}">
                <a16:creationId xmlns:a16="http://schemas.microsoft.com/office/drawing/2014/main" xmlns="" id="{56EBDDB1-E415-F448-8AEC-503553BCEAF0}"/>
              </a:ext>
            </a:extLst>
          </p:cNvPr>
          <p:cNvSpPr>
            <a:spLocks noGrp="1"/>
          </p:cNvSpPr>
          <p:nvPr>
            <p:ph type="subTitle" idx="1"/>
          </p:nvPr>
        </p:nvSpPr>
        <p:spPr>
          <a:xfrm>
            <a:off x="489093" y="1052316"/>
            <a:ext cx="4524973" cy="972180"/>
          </a:xfrm>
        </p:spPr>
        <p:txBody>
          <a:bodyPr anchor="b">
            <a:normAutofit lnSpcReduction="10000"/>
          </a:bodyPr>
          <a:lstStyle/>
          <a:p>
            <a:pPr algn="l"/>
            <a:r>
              <a:rPr lang="en-US" sz="2000" b="1" dirty="0">
                <a:solidFill>
                  <a:schemeClr val="bg1"/>
                </a:solidFill>
              </a:rPr>
              <a:t>Presentation by:  Dr. Wilton Littlechild, International Chief </a:t>
            </a:r>
          </a:p>
          <a:p>
            <a:pPr algn="l"/>
            <a:r>
              <a:rPr lang="en-US" sz="2000" b="1" dirty="0">
                <a:solidFill>
                  <a:schemeClr val="bg1"/>
                </a:solidFill>
              </a:rPr>
              <a:t>February 11, 2020</a:t>
            </a:r>
          </a:p>
        </p:txBody>
      </p:sp>
      <p:pic>
        <p:nvPicPr>
          <p:cNvPr id="6" name="Picture 5">
            <a:extLst>
              <a:ext uri="{FF2B5EF4-FFF2-40B4-BE49-F238E27FC236}">
                <a16:creationId xmlns:a16="http://schemas.microsoft.com/office/drawing/2014/main" xmlns="" id="{A01D6652-8BE3-234A-AB7C-8876EC5EDE62}"/>
              </a:ext>
            </a:extLst>
          </p:cNvPr>
          <p:cNvPicPr>
            <a:picLocks noChangeAspect="1"/>
          </p:cNvPicPr>
          <p:nvPr/>
        </p:nvPicPr>
        <p:blipFill>
          <a:blip r:embed="rId2"/>
          <a:stretch>
            <a:fillRect/>
          </a:stretch>
        </p:blipFill>
        <p:spPr>
          <a:xfrm>
            <a:off x="6277232" y="766119"/>
            <a:ext cx="6092259" cy="6169867"/>
          </a:xfrm>
          <a:prstGeom prst="ellipse">
            <a:avLst/>
          </a:prstGeom>
          <a:ln>
            <a:noFill/>
          </a:ln>
          <a:effectLst>
            <a:softEdge rad="112500"/>
          </a:effectLst>
        </p:spPr>
      </p:pic>
    </p:spTree>
    <p:extLst>
      <p:ext uri="{BB962C8B-B14F-4D97-AF65-F5344CB8AC3E}">
        <p14:creationId xmlns:p14="http://schemas.microsoft.com/office/powerpoint/2010/main" val="27648250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4C1A8-68BC-1D46-9D52-3FD7FCE989AC}"/>
              </a:ext>
            </a:extLst>
          </p:cNvPr>
          <p:cNvSpPr>
            <a:spLocks noGrp="1"/>
          </p:cNvSpPr>
          <p:nvPr>
            <p:ph type="title"/>
          </p:nvPr>
        </p:nvSpPr>
        <p:spPr/>
        <p:txBody>
          <a:bodyPr>
            <a:normAutofit/>
          </a:bodyPr>
          <a:lstStyle/>
          <a:p>
            <a:r>
              <a:rPr lang="en-US" b="1" dirty="0">
                <a:latin typeface="Copperplate Gothic Light"/>
                <a:cs typeface="Copperplate Gothic Light"/>
              </a:rPr>
              <a:t>OAS Declaration on the Rights of Indigenous Peoples</a:t>
            </a:r>
            <a:endParaRPr lang="en-US" b="1" dirty="0"/>
          </a:p>
        </p:txBody>
      </p:sp>
      <p:sp>
        <p:nvSpPr>
          <p:cNvPr id="3" name="Content Placeholder 2">
            <a:extLst>
              <a:ext uri="{FF2B5EF4-FFF2-40B4-BE49-F238E27FC236}">
                <a16:creationId xmlns:a16="http://schemas.microsoft.com/office/drawing/2014/main" xmlns="" id="{40E21F2B-8F8A-FE42-825D-44237E303FD5}"/>
              </a:ext>
            </a:extLst>
          </p:cNvPr>
          <p:cNvSpPr>
            <a:spLocks noGrp="1"/>
          </p:cNvSpPr>
          <p:nvPr>
            <p:ph idx="1"/>
          </p:nvPr>
        </p:nvSpPr>
        <p:spPr/>
        <p:txBody>
          <a:bodyPr>
            <a:noAutofit/>
          </a:bodyPr>
          <a:lstStyle/>
          <a:p>
            <a:pPr marL="0" indent="0">
              <a:buNone/>
            </a:pPr>
            <a:r>
              <a:rPr lang="en-CA" sz="3200" b="1" dirty="0"/>
              <a:t>Article XVII. </a:t>
            </a:r>
            <a:r>
              <a:rPr lang="en-CA" sz="3200" dirty="0"/>
              <a:t>Indigenous family </a:t>
            </a:r>
          </a:p>
          <a:p>
            <a:pPr lvl="1" indent="-342900">
              <a:buFont typeface="+mj-lt"/>
              <a:buAutoNum type="arabicPeriod"/>
            </a:pPr>
            <a:r>
              <a:rPr lang="en-CA" sz="3200" dirty="0"/>
              <a:t>The family is a natural and fundamental group unit of society. Indigenous peoples have the right to preserve, maintain, and promote their own family systems. States shall recognize, respect, and protect the various indigenous forms of family, in particular the extended family, as well as the forms of matrimonial union, filiations, descent, and family name. In all cases, gender and generational equity shall be recognized and respected. </a:t>
            </a:r>
          </a:p>
        </p:txBody>
      </p:sp>
    </p:spTree>
    <p:extLst>
      <p:ext uri="{BB962C8B-B14F-4D97-AF65-F5344CB8AC3E}">
        <p14:creationId xmlns:p14="http://schemas.microsoft.com/office/powerpoint/2010/main" val="1630677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FC12776-3223-6441-A244-A09FCEC78BC5}"/>
              </a:ext>
            </a:extLst>
          </p:cNvPr>
          <p:cNvSpPr>
            <a:spLocks noGrp="1"/>
          </p:cNvSpPr>
          <p:nvPr>
            <p:ph idx="1"/>
          </p:nvPr>
        </p:nvSpPr>
        <p:spPr>
          <a:xfrm>
            <a:off x="838200" y="361507"/>
            <a:ext cx="10515600" cy="6315740"/>
          </a:xfrm>
        </p:spPr>
        <p:txBody>
          <a:bodyPr>
            <a:normAutofit/>
          </a:bodyPr>
          <a:lstStyle/>
          <a:p>
            <a:pPr>
              <a:buAutoNum type="arabicPeriod" startAt="2"/>
            </a:pPr>
            <a:r>
              <a:rPr lang="en-CA" sz="3200" dirty="0"/>
              <a:t>In matters relating to custody, adoption, severance of family ties, and related matters, the best interests of the child shall be a primary consideration. In determining the best interests of the child, courts and other relevant institutions shall take into account the right of every indigenous child, in community with member of his or her people, to enjoy his or her own culture, to profess and practice his or her own religion or to use his or her own language and in that regard shall look to the indigenous law of the peoples concerned and shall consider their points of view, rights and interest, including the positions of individuals, the family, and the community. </a:t>
            </a:r>
          </a:p>
        </p:txBody>
      </p:sp>
    </p:spTree>
    <p:extLst>
      <p:ext uri="{BB962C8B-B14F-4D97-AF65-F5344CB8AC3E}">
        <p14:creationId xmlns:p14="http://schemas.microsoft.com/office/powerpoint/2010/main" val="98916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EB6207E-A3E6-1944-94F7-B2E29CA1EE03}"/>
              </a:ext>
            </a:extLst>
          </p:cNvPr>
          <p:cNvSpPr>
            <a:spLocks noGrp="1"/>
          </p:cNvSpPr>
          <p:nvPr>
            <p:ph idx="1"/>
          </p:nvPr>
        </p:nvSpPr>
        <p:spPr>
          <a:xfrm>
            <a:off x="327259" y="365760"/>
            <a:ext cx="11502189" cy="6266046"/>
          </a:xfrm>
        </p:spPr>
        <p:txBody>
          <a:bodyPr>
            <a:normAutofit lnSpcReduction="10000"/>
          </a:bodyPr>
          <a:lstStyle/>
          <a:p>
            <a:pPr marL="0" indent="0">
              <a:buNone/>
            </a:pPr>
            <a:r>
              <a:rPr lang="en-CA" b="1" dirty="0"/>
              <a:t>Article XXII. </a:t>
            </a:r>
            <a:r>
              <a:rPr lang="en-CA" dirty="0"/>
              <a:t>Indigenous law and jurisdiction </a:t>
            </a:r>
          </a:p>
          <a:p>
            <a:pPr marL="514350" indent="-514350">
              <a:buAutoNum type="arabicPeriod"/>
            </a:pPr>
            <a:r>
              <a:rPr lang="en-CA" dirty="0"/>
              <a:t>Indigenous peoples have the right to promote, develop and maintain their institutional structures and their distinctive customs, spirituality, traditions, procedures, practices and, in the cases where they exist, juridical systems or customs, in accordance with international human rights standards. </a:t>
            </a:r>
          </a:p>
          <a:p>
            <a:pPr marL="514350" indent="-514350">
              <a:buAutoNum type="arabicPeriod"/>
            </a:pPr>
            <a:r>
              <a:rPr lang="en-CA" dirty="0"/>
              <a:t>The indigenous law and legal systems shall be recognized and respected by the national, regional and international legal systems. </a:t>
            </a:r>
          </a:p>
          <a:p>
            <a:pPr marL="514350" indent="-514350">
              <a:buAutoNum type="arabicPeriod"/>
            </a:pPr>
            <a:r>
              <a:rPr lang="en-CA" dirty="0"/>
              <a:t>The matters referring to indigenous persons or to their rights or interests in the jurisdiction of each state shall be conducted so as to provide for the right of the indigenous people to full representation with dignity and equality before the law. Consequently, they are entitled, without discrimination, to equal protection and benefit of the law, including the use of linguistic and cultural interpreters. </a:t>
            </a:r>
          </a:p>
          <a:p>
            <a:pPr marL="514350" indent="-514350">
              <a:buAutoNum type="arabicPeriod"/>
            </a:pPr>
            <a:r>
              <a:rPr lang="en-CA" dirty="0"/>
              <a:t>The States shall take effective measures in conjunction with indigenous peoples to ensure the implementation of this article. </a:t>
            </a:r>
          </a:p>
        </p:txBody>
      </p:sp>
    </p:spTree>
    <p:extLst>
      <p:ext uri="{BB962C8B-B14F-4D97-AF65-F5344CB8AC3E}">
        <p14:creationId xmlns:p14="http://schemas.microsoft.com/office/powerpoint/2010/main" val="262750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4A9201-B5A3-CC4D-B1CB-C8C37C1DFA4A}"/>
              </a:ext>
            </a:extLst>
          </p:cNvPr>
          <p:cNvSpPr>
            <a:spLocks noGrp="1"/>
          </p:cNvSpPr>
          <p:nvPr>
            <p:ph idx="1"/>
          </p:nvPr>
        </p:nvSpPr>
        <p:spPr>
          <a:xfrm>
            <a:off x="327259" y="394636"/>
            <a:ext cx="11531065" cy="6140918"/>
          </a:xfrm>
        </p:spPr>
        <p:txBody>
          <a:bodyPr>
            <a:normAutofit lnSpcReduction="10000"/>
          </a:bodyPr>
          <a:lstStyle/>
          <a:p>
            <a:pPr marL="0" indent="0">
              <a:buNone/>
            </a:pPr>
            <a:r>
              <a:rPr lang="en-CA" b="1" dirty="0"/>
              <a:t>Article XXIV. </a:t>
            </a:r>
            <a:r>
              <a:rPr lang="en-CA" dirty="0"/>
              <a:t>Treaties, agreements, and other constructive arrangements </a:t>
            </a:r>
          </a:p>
          <a:p>
            <a:pPr marL="514350" indent="-514350">
              <a:buAutoNum type="arabicPeriod"/>
            </a:pPr>
            <a:r>
              <a:rPr lang="en-CA" dirty="0"/>
              <a:t>Indigenous peoples have the right to the recognition, observance, and enforcement of the treaties, agreements and other constructive arrangements concluded with states and their successors, in accordance with their true spirit and intent in good faith and to have the same be respected and honored by the States. States shall give due consideration to the understanding of the indigenous peoples as regards to treaties, agreements and other constructive arrangements. </a:t>
            </a:r>
          </a:p>
          <a:p>
            <a:pPr marL="514350" indent="-514350">
              <a:buAutoNum type="arabicPeriod"/>
            </a:pPr>
            <a:r>
              <a:rPr lang="en-CA" dirty="0"/>
              <a:t>When disputes cannot be resolved between the parties in relation to such treaties, agreements and other constructive arrangements, these shall be submitted to competent bodies, including regional and international bodies, by the States or indigenous peoples concerned. </a:t>
            </a:r>
          </a:p>
          <a:p>
            <a:pPr marL="514350" indent="-514350">
              <a:buAutoNum type="arabicPeriod"/>
            </a:pPr>
            <a:r>
              <a:rPr lang="en-CA" dirty="0"/>
              <a:t>Nothing in this Declaration may be interpreted as diminishing or eliminating the rights of indigenous peoples contained in treaties, agreements and other constructive arrangements. </a:t>
            </a:r>
          </a:p>
          <a:p>
            <a:pPr marL="0" indent="0">
              <a:buNone/>
            </a:pPr>
            <a:endParaRPr lang="en-US" dirty="0"/>
          </a:p>
        </p:txBody>
      </p:sp>
    </p:spTree>
    <p:extLst>
      <p:ext uri="{BB962C8B-B14F-4D97-AF65-F5344CB8AC3E}">
        <p14:creationId xmlns:p14="http://schemas.microsoft.com/office/powerpoint/2010/main" val="221411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E43E0-3249-3048-971C-4EE458B939DE}"/>
              </a:ext>
            </a:extLst>
          </p:cNvPr>
          <p:cNvSpPr>
            <a:spLocks noGrp="1"/>
          </p:cNvSpPr>
          <p:nvPr>
            <p:ph type="title"/>
          </p:nvPr>
        </p:nvSpPr>
        <p:spPr/>
        <p:txBody>
          <a:bodyPr/>
          <a:lstStyle/>
          <a:p>
            <a:r>
              <a:rPr lang="en-CA" b="1" dirty="0"/>
              <a:t>Willie’s Bill of Rights for Kokums</a:t>
            </a:r>
            <a:endParaRPr lang="en-US" b="1" dirty="0"/>
          </a:p>
        </p:txBody>
      </p:sp>
      <p:sp>
        <p:nvSpPr>
          <p:cNvPr id="3" name="Content Placeholder 2">
            <a:extLst>
              <a:ext uri="{FF2B5EF4-FFF2-40B4-BE49-F238E27FC236}">
                <a16:creationId xmlns:a16="http://schemas.microsoft.com/office/drawing/2014/main" xmlns="" id="{C7EC3814-3786-8F4D-8BCA-6F9DAF28085D}"/>
              </a:ext>
            </a:extLst>
          </p:cNvPr>
          <p:cNvSpPr>
            <a:spLocks noGrp="1"/>
          </p:cNvSpPr>
          <p:nvPr>
            <p:ph idx="1"/>
          </p:nvPr>
        </p:nvSpPr>
        <p:spPr/>
        <p:txBody>
          <a:bodyPr>
            <a:normAutofit fontScale="92500"/>
          </a:bodyPr>
          <a:lstStyle/>
          <a:p>
            <a:pPr marL="514350" indent="-514350">
              <a:buFont typeface="+mj-lt"/>
              <a:buAutoNum type="arabicPeriod"/>
            </a:pPr>
            <a:r>
              <a:rPr lang="en-US" dirty="0"/>
              <a:t>You have the right to be you – the way you are, the way you want to be</a:t>
            </a:r>
          </a:p>
          <a:p>
            <a:pPr marL="514350" indent="-514350">
              <a:buFont typeface="+mj-lt"/>
              <a:buAutoNum type="arabicPeriod"/>
            </a:pPr>
            <a:r>
              <a:rPr lang="en-US" dirty="0"/>
              <a:t>You have the right to grow, to change, to become, to strive, to reach for any goal, to be limited only by your degree of talent and amount of effort</a:t>
            </a:r>
          </a:p>
          <a:p>
            <a:pPr marL="514350" indent="-514350">
              <a:buFont typeface="+mj-lt"/>
              <a:buAutoNum type="arabicPeriod"/>
            </a:pPr>
            <a:r>
              <a:rPr lang="en-US" dirty="0"/>
              <a:t>You have the right to privacy – in a marriage, in a family, in any relationship, in any group – the right to keep a part of your life secret, no matter how trivial or how important, merely because you want it to be that way.  And you have the right to be alone part of each day, each week and each year, to spend time with yourself</a:t>
            </a:r>
          </a:p>
          <a:p>
            <a:pPr marL="514350" indent="-514350">
              <a:buFont typeface="+mj-lt"/>
              <a:buAutoNum type="arabicPeriod"/>
            </a:pPr>
            <a:r>
              <a:rPr lang="en-US" dirty="0"/>
              <a:t>You have the right to be loved and to love, to be accepted, cared for and adored; and you have the right to fulfill that right</a:t>
            </a:r>
          </a:p>
        </p:txBody>
      </p:sp>
    </p:spTree>
    <p:extLst>
      <p:ext uri="{BB962C8B-B14F-4D97-AF65-F5344CB8AC3E}">
        <p14:creationId xmlns:p14="http://schemas.microsoft.com/office/powerpoint/2010/main" val="359523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BEE37FF-6312-FE41-B112-565B74B65280}"/>
              </a:ext>
            </a:extLst>
          </p:cNvPr>
          <p:cNvSpPr>
            <a:spLocks noGrp="1"/>
          </p:cNvSpPr>
          <p:nvPr>
            <p:ph idx="1"/>
          </p:nvPr>
        </p:nvSpPr>
        <p:spPr>
          <a:xfrm>
            <a:off x="154003" y="394636"/>
            <a:ext cx="11742821" cy="6381549"/>
          </a:xfrm>
        </p:spPr>
        <p:txBody>
          <a:bodyPr>
            <a:normAutofit lnSpcReduction="10000"/>
          </a:bodyPr>
          <a:lstStyle/>
          <a:p>
            <a:pPr marL="0" indent="0">
              <a:buNone/>
            </a:pPr>
            <a:r>
              <a:rPr lang="en-US" dirty="0"/>
              <a:t>5.  You have the right to ask questions of anyone, at any tine, in any matter that affects your life, so long as it is your business to do so, and to be listened to and taken seriously</a:t>
            </a:r>
          </a:p>
          <a:p>
            <a:pPr marL="514350" indent="-514350">
              <a:buAutoNum type="arabicPeriod" startAt="6"/>
            </a:pPr>
            <a:r>
              <a:rPr lang="en-US" dirty="0"/>
              <a:t>You have the right to self-respect and to do everything you need to do to increase your self-esteem so long as you hurt no one in doing so</a:t>
            </a:r>
          </a:p>
          <a:p>
            <a:pPr marL="514350" indent="-514350">
              <a:buAutoNum type="arabicPeriod" startAt="6"/>
            </a:pPr>
            <a:r>
              <a:rPr lang="en-US" dirty="0"/>
              <a:t>You have the right to be happy, to find something in the world that is meaningful and rewarding to you and gives you a sense of completeness</a:t>
            </a:r>
          </a:p>
          <a:p>
            <a:pPr marL="514350" indent="-514350">
              <a:buAutoNum type="arabicPeriod" startAt="6"/>
            </a:pPr>
            <a:r>
              <a:rPr lang="en-US" dirty="0"/>
              <a:t>You have the right to be trusted and to trust and to be taken at your word.  If you were wrong, you have the right to be given a chance to make good, if possible</a:t>
            </a:r>
          </a:p>
          <a:p>
            <a:pPr marL="514350" indent="-514350">
              <a:buAutoNum type="arabicPeriod" startAt="6"/>
            </a:pPr>
            <a:r>
              <a:rPr lang="en-US" dirty="0"/>
              <a:t>You have the right to be free as long as you as you act responsibly and are mindful of the rights of others and of those obligations that you entered into freely</a:t>
            </a:r>
          </a:p>
          <a:p>
            <a:pPr marL="514350" indent="-514350">
              <a:buAutoNum type="arabicPeriod" startAt="6"/>
            </a:pPr>
            <a:r>
              <a:rPr lang="en-US" dirty="0"/>
              <a:t>You have the right to </a:t>
            </a:r>
            <a:r>
              <a:rPr lang="en-US" dirty="0" err="1"/>
              <a:t>wibm</a:t>
            </a:r>
            <a:r>
              <a:rPr lang="en-US" dirty="0"/>
              <a:t> to succeed, to make plans, to see those plans fulfilled, to become the best you that you can possibly become</a:t>
            </a:r>
          </a:p>
          <a:p>
            <a:pPr marL="514350" indent="-514350">
              <a:buAutoNum type="arabicPeriod" startAt="6"/>
            </a:pPr>
            <a:endParaRPr lang="en-US" dirty="0"/>
          </a:p>
        </p:txBody>
      </p:sp>
    </p:spTree>
    <p:extLst>
      <p:ext uri="{BB962C8B-B14F-4D97-AF65-F5344CB8AC3E}">
        <p14:creationId xmlns:p14="http://schemas.microsoft.com/office/powerpoint/2010/main" val="637158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B3DB31-2339-C940-9D31-065C4BF1F0CD}"/>
              </a:ext>
            </a:extLst>
          </p:cNvPr>
          <p:cNvSpPr>
            <a:spLocks noGrp="1"/>
          </p:cNvSpPr>
          <p:nvPr>
            <p:ph type="title"/>
          </p:nvPr>
        </p:nvSpPr>
        <p:spPr/>
        <p:txBody>
          <a:bodyPr/>
          <a:lstStyle/>
          <a:p>
            <a:r>
              <a:rPr lang="en-US" b="1" dirty="0"/>
              <a:t>Mayan Ceremony and Prophesies </a:t>
            </a:r>
          </a:p>
        </p:txBody>
      </p:sp>
      <p:sp>
        <p:nvSpPr>
          <p:cNvPr id="3" name="Content Placeholder 2">
            <a:extLst>
              <a:ext uri="{FF2B5EF4-FFF2-40B4-BE49-F238E27FC236}">
                <a16:creationId xmlns:a16="http://schemas.microsoft.com/office/drawing/2014/main" xmlns="" id="{ED62B486-E2D6-3242-A68F-FDC5DE6B3348}"/>
              </a:ext>
            </a:extLst>
          </p:cNvPr>
          <p:cNvSpPr>
            <a:spLocks noGrp="1"/>
          </p:cNvSpPr>
          <p:nvPr>
            <p:ph idx="1"/>
          </p:nvPr>
        </p:nvSpPr>
        <p:spPr/>
        <p:txBody>
          <a:bodyPr/>
          <a:lstStyle/>
          <a:p>
            <a:r>
              <a:rPr lang="en-CA" sz="3200" dirty="0"/>
              <a:t>Good-bye to Grandfather Sun and Hello to Baby Sun – 5000 Year Old Calendar</a:t>
            </a:r>
          </a:p>
          <a:p>
            <a:r>
              <a:rPr lang="en-CA" sz="3200" dirty="0"/>
              <a:t>Things will get better for Indigenous Peoples if four things happen:</a:t>
            </a:r>
          </a:p>
          <a:p>
            <a:pPr lvl="1"/>
            <a:r>
              <a:rPr lang="en-CA" sz="3200" dirty="0"/>
              <a:t>Spirituality must come back to leadership</a:t>
            </a:r>
          </a:p>
          <a:p>
            <a:pPr lvl="1"/>
            <a:r>
              <a:rPr lang="en-CA" sz="3200" dirty="0"/>
              <a:t>Women will take a more prominent role in leadership</a:t>
            </a:r>
          </a:p>
          <a:p>
            <a:pPr lvl="1"/>
            <a:r>
              <a:rPr lang="en-CA" sz="3200" dirty="0"/>
              <a:t>We must build on the strengths of our peoples</a:t>
            </a:r>
          </a:p>
          <a:p>
            <a:pPr lvl="1"/>
            <a:r>
              <a:rPr lang="en-CA" sz="3200" dirty="0"/>
              <a:t>We must work very, very hard on Unity</a:t>
            </a:r>
          </a:p>
          <a:p>
            <a:endParaRPr lang="en-US" dirty="0"/>
          </a:p>
        </p:txBody>
      </p:sp>
    </p:spTree>
    <p:extLst>
      <p:ext uri="{BB962C8B-B14F-4D97-AF65-F5344CB8AC3E}">
        <p14:creationId xmlns:p14="http://schemas.microsoft.com/office/powerpoint/2010/main" val="3153856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91DEF2-B2E1-1642-ADC0-BC74D9A24D5D}"/>
              </a:ext>
            </a:extLst>
          </p:cNvPr>
          <p:cNvSpPr>
            <a:spLocks noGrp="1"/>
          </p:cNvSpPr>
          <p:nvPr>
            <p:ph type="title" idx="4294967295"/>
          </p:nvPr>
        </p:nvSpPr>
        <p:spPr>
          <a:xfrm>
            <a:off x="0" y="365125"/>
            <a:ext cx="10515600" cy="5865554"/>
          </a:xfrm>
        </p:spPr>
        <p:txBody>
          <a:bodyPr>
            <a:normAutofit/>
          </a:bodyPr>
          <a:lstStyle/>
          <a:p>
            <a:pPr algn="ctr"/>
            <a:r>
              <a:rPr lang="en-US" b="1" dirty="0"/>
              <a:t>QUESTIONS?</a:t>
            </a:r>
            <a:br>
              <a:rPr lang="en-US" b="1" dirty="0"/>
            </a:br>
            <a:r>
              <a:rPr lang="en-US" b="1" dirty="0"/>
              <a:t/>
            </a:r>
            <a:br>
              <a:rPr lang="en-US" b="1" dirty="0"/>
            </a:br>
            <a:r>
              <a:rPr lang="en-US" b="1" dirty="0"/>
              <a:t>Hai, Hai</a:t>
            </a:r>
          </a:p>
        </p:txBody>
      </p:sp>
    </p:spTree>
    <p:extLst>
      <p:ext uri="{BB962C8B-B14F-4D97-AF65-F5344CB8AC3E}">
        <p14:creationId xmlns:p14="http://schemas.microsoft.com/office/powerpoint/2010/main" val="104273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9CDA1-BB5C-9848-9CB8-892C389BC7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EB71CE4-EA13-6D45-8500-6AE7C7A789E4}"/>
              </a:ext>
            </a:extLst>
          </p:cNvPr>
          <p:cNvSpPr>
            <a:spLocks noGrp="1"/>
          </p:cNvSpPr>
          <p:nvPr>
            <p:ph idx="1"/>
          </p:nvPr>
        </p:nvSpPr>
        <p:spPr/>
        <p:txBody>
          <a:bodyPr/>
          <a:lstStyle/>
          <a:p>
            <a:r>
              <a:rPr lang="en-US" dirty="0"/>
              <a:t>UN Declaration</a:t>
            </a:r>
          </a:p>
          <a:p>
            <a:r>
              <a:rPr lang="en-US" dirty="0"/>
              <a:t>CRC 11(</a:t>
            </a:r>
          </a:p>
        </p:txBody>
      </p:sp>
    </p:spTree>
    <p:extLst>
      <p:ext uri="{BB962C8B-B14F-4D97-AF65-F5344CB8AC3E}">
        <p14:creationId xmlns:p14="http://schemas.microsoft.com/office/powerpoint/2010/main" val="51232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34146-E8D9-E84C-88B8-A82D65A15AA4}"/>
              </a:ext>
            </a:extLst>
          </p:cNvPr>
          <p:cNvSpPr>
            <a:spLocks noGrp="1"/>
          </p:cNvSpPr>
          <p:nvPr>
            <p:ph type="title"/>
          </p:nvPr>
        </p:nvSpPr>
        <p:spPr/>
        <p:txBody>
          <a:bodyPr/>
          <a:lstStyle/>
          <a:p>
            <a:r>
              <a:rPr lang="en-US" b="1" dirty="0"/>
              <a:t>INTRODUCTION AND OUTLINE</a:t>
            </a:r>
          </a:p>
        </p:txBody>
      </p:sp>
      <p:sp>
        <p:nvSpPr>
          <p:cNvPr id="3" name="Content Placeholder 2">
            <a:extLst>
              <a:ext uri="{FF2B5EF4-FFF2-40B4-BE49-F238E27FC236}">
                <a16:creationId xmlns:a16="http://schemas.microsoft.com/office/drawing/2014/main" xmlns="" id="{65A9FB3E-9DE3-D14C-9F25-2DF292411C2A}"/>
              </a:ext>
            </a:extLst>
          </p:cNvPr>
          <p:cNvSpPr>
            <a:spLocks noGrp="1"/>
          </p:cNvSpPr>
          <p:nvPr>
            <p:ph idx="1"/>
          </p:nvPr>
        </p:nvSpPr>
        <p:spPr>
          <a:xfrm>
            <a:off x="838200" y="1446028"/>
            <a:ext cx="10515600" cy="5046847"/>
          </a:xfrm>
        </p:spPr>
        <p:txBody>
          <a:bodyPr>
            <a:normAutofit fontScale="92500" lnSpcReduction="10000"/>
          </a:bodyPr>
          <a:lstStyle/>
          <a:p>
            <a:r>
              <a:rPr lang="en-US" sz="3200" dirty="0" err="1"/>
              <a:t>Siksika</a:t>
            </a:r>
            <a:r>
              <a:rPr lang="en-US" sz="3200" dirty="0"/>
              <a:t> Nation “Every Child Matters”</a:t>
            </a:r>
          </a:p>
          <a:p>
            <a:r>
              <a:rPr lang="en-US" sz="3200" dirty="0"/>
              <a:t>TRC Calls to Action</a:t>
            </a:r>
          </a:p>
          <a:p>
            <a:pPr lvl="1"/>
            <a:r>
              <a:rPr lang="en-US" sz="2800" dirty="0"/>
              <a:t>Children have Treaty rights too</a:t>
            </a:r>
          </a:p>
          <a:p>
            <a:r>
              <a:rPr lang="en-US" sz="3200" dirty="0"/>
              <a:t>International Laws, Norms and Standards</a:t>
            </a:r>
          </a:p>
          <a:p>
            <a:pPr lvl="1"/>
            <a:r>
              <a:rPr lang="en-US" sz="2800" dirty="0"/>
              <a:t>Treaty</a:t>
            </a:r>
          </a:p>
          <a:p>
            <a:pPr lvl="1"/>
            <a:r>
              <a:rPr lang="en-US" sz="2800" dirty="0"/>
              <a:t>UN Declaration on the Rights of Indigenous Peoples</a:t>
            </a:r>
          </a:p>
          <a:p>
            <a:pPr lvl="2"/>
            <a:r>
              <a:rPr lang="en-US" sz="2400" dirty="0"/>
              <a:t>Articles 1 &amp; 3</a:t>
            </a:r>
          </a:p>
          <a:p>
            <a:pPr lvl="1"/>
            <a:r>
              <a:rPr lang="en-US" sz="2800" dirty="0"/>
              <a:t>Convention on Rights of the Child – Comment 11</a:t>
            </a:r>
          </a:p>
          <a:p>
            <a:pPr lvl="1"/>
            <a:r>
              <a:rPr lang="en-US" sz="2800" dirty="0"/>
              <a:t>OAS Declaration on the Rights of Indigenous Peoples (Family, laws)</a:t>
            </a:r>
          </a:p>
          <a:p>
            <a:pPr lvl="1"/>
            <a:r>
              <a:rPr lang="en-US" sz="2800" dirty="0"/>
              <a:t>ILO C169 - CERD</a:t>
            </a:r>
          </a:p>
          <a:p>
            <a:pPr marL="457200" lvl="1" indent="0">
              <a:buNone/>
            </a:pPr>
            <a:endParaRPr lang="en-US" sz="2800" dirty="0"/>
          </a:p>
          <a:p>
            <a:r>
              <a:rPr lang="en-US" sz="3200" dirty="0"/>
              <a:t>The Right to Play – Children have the Right to be Happy!</a:t>
            </a:r>
          </a:p>
          <a:p>
            <a:pPr lvl="1"/>
            <a:endParaRPr lang="en-US" sz="2800" dirty="0"/>
          </a:p>
          <a:p>
            <a:pPr lvl="2"/>
            <a:endParaRPr lang="en-US" sz="2400" dirty="0"/>
          </a:p>
        </p:txBody>
      </p:sp>
    </p:spTree>
    <p:extLst>
      <p:ext uri="{BB962C8B-B14F-4D97-AF65-F5344CB8AC3E}">
        <p14:creationId xmlns:p14="http://schemas.microsoft.com/office/powerpoint/2010/main" val="190845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16379F-F5B8-8747-9476-F6F7E1DEBEF4}"/>
              </a:ext>
            </a:extLst>
          </p:cNvPr>
          <p:cNvSpPr>
            <a:spLocks noGrp="1"/>
          </p:cNvSpPr>
          <p:nvPr>
            <p:ph type="title"/>
          </p:nvPr>
        </p:nvSpPr>
        <p:spPr/>
        <p:txBody>
          <a:bodyPr>
            <a:normAutofit/>
          </a:bodyPr>
          <a:lstStyle/>
          <a:p>
            <a:r>
              <a:rPr lang="en-CA" b="1" dirty="0"/>
              <a:t>THE TRC OF CANADA CALL TO ACTION No. 4 CALLED FOR FEDERAL LEGISLATION</a:t>
            </a:r>
            <a:r>
              <a:rPr lang="en-CA" dirty="0"/>
              <a:t> </a:t>
            </a:r>
            <a:endParaRPr lang="en-US" dirty="0"/>
          </a:p>
        </p:txBody>
      </p:sp>
      <p:sp>
        <p:nvSpPr>
          <p:cNvPr id="3" name="Content Placeholder 2">
            <a:extLst>
              <a:ext uri="{FF2B5EF4-FFF2-40B4-BE49-F238E27FC236}">
                <a16:creationId xmlns:a16="http://schemas.microsoft.com/office/drawing/2014/main" xmlns="" id="{522BDE27-607E-BF47-9B47-89174F429918}"/>
              </a:ext>
            </a:extLst>
          </p:cNvPr>
          <p:cNvSpPr>
            <a:spLocks noGrp="1"/>
          </p:cNvSpPr>
          <p:nvPr>
            <p:ph idx="1"/>
          </p:nvPr>
        </p:nvSpPr>
        <p:spPr/>
        <p:txBody>
          <a:bodyPr/>
          <a:lstStyle/>
          <a:p>
            <a:pPr marL="514350" indent="-514350">
              <a:buAutoNum type="arabicPeriod" startAt="4"/>
            </a:pPr>
            <a:r>
              <a:rPr lang="en-US" dirty="0"/>
              <a:t>WE CALL UPON THE FEDERAL GOVERNMENT TO ENACT ABORIGINAL CHILD-WELFARE LEGISLATION THAT ESTABLISHES NATIONAL STANDARDS FOR ABORIGINAL CHILD APPREHENSION AND CUSTODY CASES AND INCLUDES PRINCIPLES THAT:</a:t>
            </a:r>
          </a:p>
          <a:p>
            <a:pPr marL="971550" lvl="1" indent="-514350">
              <a:buAutoNum type="romanLcPeriod"/>
            </a:pPr>
            <a:r>
              <a:rPr lang="en-US" dirty="0"/>
              <a:t>AFFIRM THE RIGHT OF ABORIGINAL GOVERNMENTS TO ESTABLISH AND MAINTAIN THEIR OWN CHILD-WELFARE AGENCIES.</a:t>
            </a:r>
          </a:p>
          <a:p>
            <a:pPr marL="971550" lvl="1" indent="-514350">
              <a:buAutoNum type="romanLcPeriod"/>
            </a:pPr>
            <a:r>
              <a:rPr lang="en-US" dirty="0"/>
              <a:t>REQUIRE ALL CHILD-WELFARE AGENCIES AND COURTS TO TAKE THE RESIDENTIAL SCHOOL LEGACY INTO ACCOUNT IN THEIR DECISION-MAKING.</a:t>
            </a:r>
          </a:p>
          <a:p>
            <a:pPr marL="971550" lvl="1" indent="-514350">
              <a:buAutoNum type="romanLcPeriod"/>
            </a:pPr>
            <a:r>
              <a:rPr lang="en-US" dirty="0"/>
              <a:t>ESTABLISH, AS AN IMPORTANT PRIORITY, A REQUIREMENT THAT PLACEMENTS OF ABORIGINAL CHILDREN INTO TEMPORARY AND PERMANENT CARE BE CULTURALLY APPROPRIATE.</a:t>
            </a:r>
          </a:p>
        </p:txBody>
      </p:sp>
    </p:spTree>
    <p:extLst>
      <p:ext uri="{BB962C8B-B14F-4D97-AF65-F5344CB8AC3E}">
        <p14:creationId xmlns:p14="http://schemas.microsoft.com/office/powerpoint/2010/main" val="145227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EF254-B4C4-4740-BB8A-C0E66653C7AF}"/>
              </a:ext>
            </a:extLst>
          </p:cNvPr>
          <p:cNvSpPr>
            <a:spLocks noGrp="1"/>
          </p:cNvSpPr>
          <p:nvPr>
            <p:ph type="title"/>
          </p:nvPr>
        </p:nvSpPr>
        <p:spPr>
          <a:xfrm>
            <a:off x="655320" y="365125"/>
            <a:ext cx="5120114" cy="1692794"/>
          </a:xfrm>
        </p:spPr>
        <p:txBody>
          <a:bodyPr>
            <a:normAutofit/>
          </a:bodyPr>
          <a:lstStyle/>
          <a:p>
            <a:r>
              <a:rPr lang="en-US" sz="3400" b="1">
                <a:latin typeface="Copperplate Gothic Light"/>
                <a:cs typeface="Copperplate Gothic Light"/>
              </a:rPr>
              <a:t>UN Declaration on the Rights of Indigenous Peoples</a:t>
            </a:r>
            <a:endParaRPr lang="en-US" sz="3400" b="1"/>
          </a:p>
        </p:txBody>
      </p:sp>
      <p:cxnSp>
        <p:nvCxnSpPr>
          <p:cNvPr id="12" name="Straight Arrow Connector 11">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FA886C6-BA42-BF4E-9096-BB43A4E04962}"/>
              </a:ext>
            </a:extLst>
          </p:cNvPr>
          <p:cNvSpPr>
            <a:spLocks noGrp="1"/>
          </p:cNvSpPr>
          <p:nvPr>
            <p:ph idx="1"/>
          </p:nvPr>
        </p:nvSpPr>
        <p:spPr>
          <a:xfrm>
            <a:off x="432971" y="2057919"/>
            <a:ext cx="5120113" cy="4434956"/>
          </a:xfrm>
        </p:spPr>
        <p:txBody>
          <a:bodyPr>
            <a:noAutofit/>
          </a:bodyPr>
          <a:lstStyle/>
          <a:p>
            <a:pPr marL="0" indent="0">
              <a:buNone/>
            </a:pPr>
            <a:r>
              <a:rPr lang="en-US" sz="2000" b="1" dirty="0"/>
              <a:t>Pp</a:t>
            </a:r>
          </a:p>
          <a:p>
            <a:pPr marL="400050" lvl="1" indent="0">
              <a:buNone/>
            </a:pPr>
            <a:r>
              <a:rPr lang="en-CA" sz="2000" dirty="0"/>
              <a:t>Recognizing in particular the right of indigenous families and communities to retain shared responsibility for the upbringing, training, education and well-being of their children, consistent with the rights of the child, </a:t>
            </a:r>
          </a:p>
          <a:p>
            <a:pPr marL="400050" lvl="1" indent="0">
              <a:buNone/>
            </a:pPr>
            <a:endParaRPr lang="en-CA" sz="2000" dirty="0"/>
          </a:p>
          <a:p>
            <a:pPr marL="400050" lvl="1" indent="0">
              <a:buNone/>
            </a:pPr>
            <a:r>
              <a:rPr lang="en-CA" sz="2000" dirty="0"/>
              <a:t>Recognizing the urgent need to respect and promote the inherent rights of indigenous peoples which derive from their political, economic and social structures and from their cultures, spiritual traditions, histories and philosophies, especially their rights to their lands, territories and resources </a:t>
            </a:r>
          </a:p>
        </p:txBody>
      </p:sp>
      <p:pic>
        <p:nvPicPr>
          <p:cNvPr id="7" name="Picture 6" descr="A group of people posing for a photo&#10;&#10;Description automatically generated">
            <a:extLst>
              <a:ext uri="{FF2B5EF4-FFF2-40B4-BE49-F238E27FC236}">
                <a16:creationId xmlns:a16="http://schemas.microsoft.com/office/drawing/2014/main" xmlns="" id="{628BC8BA-913C-474B-8FD7-22AE11D0FD98}"/>
              </a:ext>
            </a:extLst>
          </p:cNvPr>
          <p:cNvPicPr>
            <a:picLocks noChangeAspect="1"/>
          </p:cNvPicPr>
          <p:nvPr/>
        </p:nvPicPr>
        <p:blipFill rotWithShape="1">
          <a:blip r:embed="rId2"/>
          <a:srcRect l="8712" r="1833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5956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EF6C3-12EB-4143-805C-3906ADD6C264}"/>
              </a:ext>
            </a:extLst>
          </p:cNvPr>
          <p:cNvSpPr>
            <a:spLocks noGrp="1"/>
          </p:cNvSpPr>
          <p:nvPr>
            <p:ph type="title"/>
          </p:nvPr>
        </p:nvSpPr>
        <p:spPr/>
        <p:txBody>
          <a:bodyPr/>
          <a:lstStyle/>
          <a:p>
            <a:r>
              <a:rPr lang="en-US" dirty="0"/>
              <a:t>Treaties Preambular Paragraphs</a:t>
            </a:r>
          </a:p>
        </p:txBody>
      </p:sp>
      <p:sp>
        <p:nvSpPr>
          <p:cNvPr id="3" name="Content Placeholder 2">
            <a:extLst>
              <a:ext uri="{FF2B5EF4-FFF2-40B4-BE49-F238E27FC236}">
                <a16:creationId xmlns:a16="http://schemas.microsoft.com/office/drawing/2014/main" xmlns="" id="{A939A31A-1CB8-CE45-90B5-079ABF776306}"/>
              </a:ext>
            </a:extLst>
          </p:cNvPr>
          <p:cNvSpPr>
            <a:spLocks noGrp="1"/>
          </p:cNvSpPr>
          <p:nvPr>
            <p:ph idx="1"/>
          </p:nvPr>
        </p:nvSpPr>
        <p:spPr/>
        <p:txBody>
          <a:bodyPr/>
          <a:lstStyle/>
          <a:p>
            <a:r>
              <a:rPr lang="en-US" dirty="0"/>
              <a:t>Considering that the rights affirmed in treaties, agreements and other constructive arrangements between States and indigenous peoples are, in some situations, matters of international concern, interest, responsibility and character.</a:t>
            </a:r>
          </a:p>
          <a:p>
            <a:r>
              <a:rPr lang="en-US" dirty="0"/>
              <a:t>Considering also that treaties, agreements and other constructive arrangements, and the relationship they represent are the basis for a strengthened partnership between indigenous peoples and States.</a:t>
            </a:r>
          </a:p>
        </p:txBody>
      </p:sp>
    </p:spTree>
    <p:extLst>
      <p:ext uri="{BB962C8B-B14F-4D97-AF65-F5344CB8AC3E}">
        <p14:creationId xmlns:p14="http://schemas.microsoft.com/office/powerpoint/2010/main" val="265843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E8DCE7-A8B6-8046-8616-61E2411683CE}"/>
              </a:ext>
            </a:extLst>
          </p:cNvPr>
          <p:cNvSpPr>
            <a:spLocks noGrp="1"/>
          </p:cNvSpPr>
          <p:nvPr>
            <p:ph idx="1"/>
          </p:nvPr>
        </p:nvSpPr>
        <p:spPr>
          <a:xfrm>
            <a:off x="838200" y="382772"/>
            <a:ext cx="10515600" cy="6081823"/>
          </a:xfrm>
        </p:spPr>
        <p:txBody>
          <a:bodyPr>
            <a:normAutofit fontScale="92500"/>
          </a:bodyPr>
          <a:lstStyle/>
          <a:p>
            <a:pPr marL="0" indent="0">
              <a:buNone/>
            </a:pPr>
            <a:r>
              <a:rPr lang="en-CA" dirty="0"/>
              <a:t>	</a:t>
            </a:r>
            <a:r>
              <a:rPr lang="en-CA" sz="3200" b="1" dirty="0"/>
              <a:t>Article 14</a:t>
            </a:r>
            <a:endParaRPr lang="en-CA" sz="3200" dirty="0"/>
          </a:p>
          <a:p>
            <a:pPr marL="857250" lvl="1" indent="-457200">
              <a:buFont typeface="+mj-lt"/>
              <a:buAutoNum type="arabicPeriod"/>
            </a:pPr>
            <a:r>
              <a:rPr lang="en-CA" sz="3200" dirty="0"/>
              <a:t>Indigenous peoples have the right to establish and control their educational systems and institutions providing education in their own languages, in a manner appropriate to their cultural methods of teaching and learning.</a:t>
            </a:r>
          </a:p>
          <a:p>
            <a:pPr marL="857250" lvl="1" indent="-457200">
              <a:buFont typeface="+mj-lt"/>
              <a:buAutoNum type="arabicPeriod"/>
            </a:pPr>
            <a:r>
              <a:rPr lang="en-CA" sz="3200" dirty="0"/>
              <a:t>Indigenous individuals, particularly children, have the right to all levels and forms of education of the State without discrimination. </a:t>
            </a:r>
          </a:p>
          <a:p>
            <a:pPr marL="857250" lvl="1" indent="-457200">
              <a:buFont typeface="+mj-lt"/>
              <a:buAutoNum type="arabicPeriod"/>
            </a:pPr>
            <a:r>
              <a:rPr lang="en-CA" sz="3200" dirty="0"/>
              <a:t>States shall, in conjunction with indigenous peoples, take effective measures, in order for indigenous individuals, particularly children, including those living outside their communities, to have access, when possible, to an education in their own culture and provided in their own language. </a:t>
            </a:r>
          </a:p>
        </p:txBody>
      </p:sp>
    </p:spTree>
    <p:extLst>
      <p:ext uri="{BB962C8B-B14F-4D97-AF65-F5344CB8AC3E}">
        <p14:creationId xmlns:p14="http://schemas.microsoft.com/office/powerpoint/2010/main" val="113277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2B6FDF-2AE0-AE4F-8527-ACAFAC9120DA}"/>
              </a:ext>
            </a:extLst>
          </p:cNvPr>
          <p:cNvSpPr>
            <a:spLocks noGrp="1"/>
          </p:cNvSpPr>
          <p:nvPr>
            <p:ph idx="1"/>
          </p:nvPr>
        </p:nvSpPr>
        <p:spPr>
          <a:xfrm>
            <a:off x="838200" y="467833"/>
            <a:ext cx="10515600" cy="5709130"/>
          </a:xfrm>
        </p:spPr>
        <p:txBody>
          <a:bodyPr/>
          <a:lstStyle/>
          <a:p>
            <a:pPr marL="0" indent="0">
              <a:buNone/>
            </a:pPr>
            <a:r>
              <a:rPr lang="en-CA" sz="3200" b="1" dirty="0"/>
              <a:t>Article 21 </a:t>
            </a:r>
            <a:endParaRPr lang="en-CA" sz="3200" dirty="0"/>
          </a:p>
          <a:p>
            <a:pPr lvl="1" indent="-342900">
              <a:buAutoNum type="arabicPeriod"/>
            </a:pPr>
            <a:r>
              <a:rPr lang="en-CA" sz="3200" dirty="0"/>
              <a:t>Indigenous peoples have the right, without discrimination, to the improvement of their economic and social conditions, including, inter alia, in the areas of education, employment, vocational training and retraining, housing, sanitation, health and social security. </a:t>
            </a:r>
          </a:p>
          <a:p>
            <a:pPr lvl="1" indent="-342900">
              <a:buFont typeface="Wingdings 3" charset="2"/>
              <a:buAutoNum type="arabicPeriod"/>
            </a:pPr>
            <a:r>
              <a:rPr lang="en-CA" sz="3200" dirty="0"/>
              <a:t>States shall take effective measures and, where appropriate, special measures to ensure continuing improvement of their economic and social conditions. Particular attention shall be paid to the rights and special needs of indigenous elders, women, youth, children and persons with disabilities</a:t>
            </a:r>
            <a:r>
              <a:rPr lang="en-CA" dirty="0"/>
              <a:t>. </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53676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22BDE27-607E-BF47-9B47-89174F429918}"/>
              </a:ext>
            </a:extLst>
          </p:cNvPr>
          <p:cNvSpPr>
            <a:spLocks noGrp="1"/>
          </p:cNvSpPr>
          <p:nvPr>
            <p:ph idx="1"/>
          </p:nvPr>
        </p:nvSpPr>
        <p:spPr>
          <a:xfrm>
            <a:off x="838200" y="489098"/>
            <a:ext cx="10515600" cy="5687865"/>
          </a:xfrm>
        </p:spPr>
        <p:txBody>
          <a:bodyPr>
            <a:normAutofit/>
          </a:bodyPr>
          <a:lstStyle/>
          <a:p>
            <a:pPr marL="0" indent="0">
              <a:buNone/>
            </a:pPr>
            <a:r>
              <a:rPr lang="en-US" sz="3200" dirty="0"/>
              <a:t>Article 24</a:t>
            </a:r>
          </a:p>
          <a:p>
            <a:pPr lvl="1">
              <a:buFont typeface="+mj-lt"/>
              <a:buAutoNum type="arabicPeriod"/>
            </a:pPr>
            <a:r>
              <a:rPr lang="en-CA" sz="3200" dirty="0"/>
              <a:t>Particular attention shall be paid to the rights and special needs of indigenous elders, women, youth, children and persons with disabilities in the implementation of this Declaration. </a:t>
            </a:r>
          </a:p>
          <a:p>
            <a:pPr lvl="1">
              <a:buFont typeface="+mj-lt"/>
              <a:buAutoNum type="arabicPeriod"/>
            </a:pPr>
            <a:r>
              <a:rPr lang="en-CA" sz="3200" dirty="0"/>
              <a:t>States shall take measures, in conjunction with indigenous peoples, to ensure that indigenous women and children enjoy the full protection and guarantees against all forms of violence and discrimination. </a:t>
            </a:r>
          </a:p>
        </p:txBody>
      </p:sp>
    </p:spTree>
    <p:extLst>
      <p:ext uri="{BB962C8B-B14F-4D97-AF65-F5344CB8AC3E}">
        <p14:creationId xmlns:p14="http://schemas.microsoft.com/office/powerpoint/2010/main" val="347627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D0A3D-B540-7F45-BC75-C8C47FD8728F}"/>
              </a:ext>
            </a:extLst>
          </p:cNvPr>
          <p:cNvSpPr>
            <a:spLocks noGrp="1"/>
          </p:cNvSpPr>
          <p:nvPr>
            <p:ph type="title"/>
          </p:nvPr>
        </p:nvSpPr>
        <p:spPr>
          <a:xfrm>
            <a:off x="4965430" y="629268"/>
            <a:ext cx="6586491" cy="1286160"/>
          </a:xfrm>
        </p:spPr>
        <p:txBody>
          <a:bodyPr anchor="b">
            <a:normAutofit fontScale="90000"/>
          </a:bodyPr>
          <a:lstStyle/>
          <a:p>
            <a:r>
              <a:rPr lang="en-CA" sz="4100" b="1" dirty="0"/>
              <a:t>Convention of the Rights of the Child Comment No. 11</a:t>
            </a:r>
            <a:br>
              <a:rPr lang="en-CA" sz="4100" b="1" dirty="0"/>
            </a:br>
            <a:r>
              <a:rPr lang="en-CA" sz="4100" b="1" dirty="0"/>
              <a:t>“Indigenous children and their rights under the Convention”</a:t>
            </a:r>
            <a:endParaRPr lang="en-US" sz="4100" b="1" dirty="0"/>
          </a:p>
        </p:txBody>
      </p:sp>
      <p:pic>
        <p:nvPicPr>
          <p:cNvPr id="5" name="Picture 4" descr="A group of people posing for a photo&#10;&#10;Description automatically generated">
            <a:extLst>
              <a:ext uri="{FF2B5EF4-FFF2-40B4-BE49-F238E27FC236}">
                <a16:creationId xmlns:a16="http://schemas.microsoft.com/office/drawing/2014/main" xmlns="" id="{477C7987-FD01-E84D-B9F9-3794C363488C}"/>
              </a:ext>
            </a:extLst>
          </p:cNvPr>
          <p:cNvPicPr>
            <a:picLocks noChangeAspect="1"/>
          </p:cNvPicPr>
          <p:nvPr/>
        </p:nvPicPr>
        <p:blipFill rotWithShape="1">
          <a:blip r:embed="rId2"/>
          <a:srcRect l="4214" r="1310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7DFC8BB-A511-104A-B216-43DD6DD19A19}"/>
              </a:ext>
            </a:extLst>
          </p:cNvPr>
          <p:cNvSpPr>
            <a:spLocks noGrp="1"/>
          </p:cNvSpPr>
          <p:nvPr>
            <p:ph idx="1"/>
          </p:nvPr>
        </p:nvSpPr>
        <p:spPr>
          <a:xfrm>
            <a:off x="4965431" y="2115117"/>
            <a:ext cx="6586489" cy="4534157"/>
          </a:xfrm>
        </p:spPr>
        <p:txBody>
          <a:bodyPr>
            <a:normAutofit/>
          </a:bodyPr>
          <a:lstStyle/>
          <a:p>
            <a:pPr marL="0" indent="0">
              <a:buNone/>
            </a:pPr>
            <a:r>
              <a:rPr lang="en-CA" sz="2000" b="1" dirty="0"/>
              <a:t>Indigenous children are entitled to, and should enjoy, the same level of rights afforded non- indigenous children as outlined in the Convention. States should work to strengthen connections and cooperation with indigenous communities to empower indigenous children to express their rights. </a:t>
            </a:r>
          </a:p>
          <a:p>
            <a:r>
              <a:rPr lang="en-CA" sz="2000" b="1" dirty="0"/>
              <a:t>The Best Interest of the Child</a:t>
            </a:r>
          </a:p>
          <a:p>
            <a:r>
              <a:rPr lang="en-CA" sz="2000" b="1" dirty="0"/>
              <a:t>Fundamental focus on culture</a:t>
            </a:r>
          </a:p>
          <a:p>
            <a:r>
              <a:rPr lang="en-CA" sz="2000" b="1" dirty="0"/>
              <a:t>Respect for the views of the child</a:t>
            </a:r>
          </a:p>
          <a:p>
            <a:r>
              <a:rPr lang="en-CA" sz="2000" b="1" dirty="0"/>
              <a:t>Links with other international laws</a:t>
            </a:r>
          </a:p>
          <a:p>
            <a:endParaRPr lang="en-CA" sz="2000" b="1" dirty="0"/>
          </a:p>
          <a:p>
            <a:pPr marL="0" indent="0">
              <a:buNone/>
            </a:pPr>
            <a:r>
              <a:rPr lang="en-CA" sz="2000" b="1" dirty="0"/>
              <a:t>Consider incorporating by reference or including Common 11 in First Nation’s own law</a:t>
            </a:r>
          </a:p>
          <a:p>
            <a:endParaRPr lang="en-CA" sz="2000" dirty="0"/>
          </a:p>
          <a:p>
            <a:pPr marL="0" indent="0">
              <a:buNone/>
            </a:pPr>
            <a:endParaRPr lang="en-US" sz="2000" dirty="0"/>
          </a:p>
        </p:txBody>
      </p:sp>
    </p:spTree>
    <p:extLst>
      <p:ext uri="{BB962C8B-B14F-4D97-AF65-F5344CB8AC3E}">
        <p14:creationId xmlns:p14="http://schemas.microsoft.com/office/powerpoint/2010/main" val="2306105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1195</Words>
  <Application>Microsoft Office PowerPoint</Application>
  <PresentationFormat>Custom</PresentationFormat>
  <Paragraphs>81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FIRST NATION CHILD &amp; FAMILY LAW</vt:lpstr>
      <vt:lpstr>INTRODUCTION AND OUTLINE</vt:lpstr>
      <vt:lpstr>THE TRC OF CANADA CALL TO ACTION No. 4 CALLED FOR FEDERAL LEGISLATION </vt:lpstr>
      <vt:lpstr>UN Declaration on the Rights of Indigenous Peoples</vt:lpstr>
      <vt:lpstr>Treaties Preambular Paragraphs</vt:lpstr>
      <vt:lpstr>PowerPoint Presentation</vt:lpstr>
      <vt:lpstr>PowerPoint Presentation</vt:lpstr>
      <vt:lpstr>PowerPoint Presentation</vt:lpstr>
      <vt:lpstr>Convention of the Rights of the Child Comment No. 11 “Indigenous children and their rights under the Convention”</vt:lpstr>
      <vt:lpstr>OAS Declaration on the Rights of Indigenous Peoples</vt:lpstr>
      <vt:lpstr>PowerPoint Presentation</vt:lpstr>
      <vt:lpstr>PowerPoint Presentation</vt:lpstr>
      <vt:lpstr>PowerPoint Presentation</vt:lpstr>
      <vt:lpstr>Willie’s Bill of Rights for Kokums</vt:lpstr>
      <vt:lpstr>PowerPoint Presentation</vt:lpstr>
      <vt:lpstr>Mayan Ceremony and Prophesies </vt:lpstr>
      <vt:lpstr>QUESTIONS?  Hai, Hai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NATION CHILD &amp; FAMILY LAW</dc:title>
  <dc:creator>Bobbi Herrera</dc:creator>
  <cp:lastModifiedBy>Ilona</cp:lastModifiedBy>
  <cp:revision>10</cp:revision>
  <dcterms:created xsi:type="dcterms:W3CDTF">2019-04-10T14:47:29Z</dcterms:created>
  <dcterms:modified xsi:type="dcterms:W3CDTF">2020-02-11T19:43:38Z</dcterms:modified>
</cp:coreProperties>
</file>