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Lst>
  <p:notesMasterIdLst>
    <p:notesMasterId r:id="rId14"/>
  </p:notesMasterIdLst>
  <p:handoutMasterIdLst>
    <p:handoutMasterId r:id="rId15"/>
  </p:handoutMasterIdLst>
  <p:sldIdLst>
    <p:sldId id="313" r:id="rId3"/>
    <p:sldId id="316" r:id="rId4"/>
    <p:sldId id="340" r:id="rId5"/>
    <p:sldId id="338" r:id="rId6"/>
    <p:sldId id="333" r:id="rId7"/>
    <p:sldId id="393" r:id="rId8"/>
    <p:sldId id="372" r:id="rId9"/>
    <p:sldId id="366" r:id="rId10"/>
    <p:sldId id="395" r:id="rId11"/>
    <p:sldId id="396" r:id="rId12"/>
    <p:sldId id="327" r:id="rId13"/>
  </p:sldIdLst>
  <p:sldSz cx="9144000" cy="5143500" type="screen16x9"/>
  <p:notesSz cx="6985000" cy="92837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350">
          <p15:clr>
            <a:srgbClr val="A4A3A4"/>
          </p15:clr>
        </p15:guide>
        <p15:guide id="4" orient="horz" pos="940">
          <p15:clr>
            <a:srgbClr val="A4A3A4"/>
          </p15:clr>
        </p15:guide>
        <p15:guide id="5" orient="horz" pos="2935">
          <p15:clr>
            <a:srgbClr val="A4A3A4"/>
          </p15:clr>
        </p15:guide>
        <p15:guide id="6" pos="340">
          <p15:clr>
            <a:srgbClr val="A4A3A4"/>
          </p15:clr>
        </p15:guide>
        <p15:guide id="7" pos="54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ona Wang" initials="FW" lastIdx="1" clrIdx="0">
    <p:extLst>
      <p:ext uri="{19B8F6BF-5375-455C-9EA6-DF929625EA0E}">
        <p15:presenceInfo xmlns:p15="http://schemas.microsoft.com/office/powerpoint/2012/main" userId="S-1-5-21-2000478354-963894560-682003330-16402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00"/>
    <a:srgbClr val="00AAD2"/>
    <a:srgbClr val="005072"/>
    <a:srgbClr val="77B800"/>
    <a:srgbClr val="BED600"/>
    <a:srgbClr val="719500"/>
    <a:srgbClr val="5F6A72"/>
    <a:srgbClr val="A50069"/>
    <a:srgbClr val="C05017"/>
    <a:srgbClr val="D40072"/>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19" autoAdjust="0"/>
    <p:restoredTop sz="73623" autoAdjust="0"/>
  </p:normalViewPr>
  <p:slideViewPr>
    <p:cSldViewPr>
      <p:cViewPr varScale="1">
        <p:scale>
          <a:sx n="88" d="100"/>
          <a:sy n="88" d="100"/>
        </p:scale>
        <p:origin x="1674" y="84"/>
      </p:cViewPr>
      <p:guideLst>
        <p:guide orient="horz" pos="1620"/>
        <p:guide pos="2880"/>
        <p:guide orient="horz" pos="350"/>
        <p:guide orient="horz" pos="940"/>
        <p:guide orient="horz" pos="2935"/>
        <p:guide pos="340"/>
        <p:guide pos="5420"/>
      </p:guideLst>
    </p:cSldViewPr>
  </p:slideViewPr>
  <p:outlineViewPr>
    <p:cViewPr>
      <p:scale>
        <a:sx n="33" d="100"/>
        <a:sy n="33" d="100"/>
      </p:scale>
      <p:origin x="0" y="-18144"/>
    </p:cViewPr>
  </p:outlineViewPr>
  <p:notesTextViewPr>
    <p:cViewPr>
      <p:scale>
        <a:sx n="1" d="1"/>
        <a:sy n="1" d="1"/>
      </p:scale>
      <p:origin x="0" y="0"/>
    </p:cViewPr>
  </p:notesTextViewPr>
  <p:sorterViewPr>
    <p:cViewPr>
      <p:scale>
        <a:sx n="150" d="100"/>
        <a:sy n="150" d="100"/>
      </p:scale>
      <p:origin x="0" y="0"/>
    </p:cViewPr>
  </p:sorterViewPr>
  <p:notesViewPr>
    <p:cSldViewPr>
      <p:cViewPr varScale="1">
        <p:scale>
          <a:sx n="89" d="100"/>
          <a:sy n="89" d="100"/>
        </p:scale>
        <p:origin x="145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960" tIns="46480" rIns="92960" bIns="46480" rtlCol="0"/>
          <a:lstStyle>
            <a:lvl1pPr algn="l">
              <a:defRPr sz="1200"/>
            </a:lvl1pPr>
          </a:lstStyle>
          <a:p>
            <a:endParaRPr lang="en-CA" dirty="0"/>
          </a:p>
        </p:txBody>
      </p:sp>
      <p:sp>
        <p:nvSpPr>
          <p:cNvPr id="3" name="Date Placeholder 2"/>
          <p:cNvSpPr>
            <a:spLocks noGrp="1"/>
          </p:cNvSpPr>
          <p:nvPr>
            <p:ph type="dt" sz="quarter" idx="1"/>
          </p:nvPr>
        </p:nvSpPr>
        <p:spPr>
          <a:xfrm>
            <a:off x="3956551" y="0"/>
            <a:ext cx="3026833" cy="464185"/>
          </a:xfrm>
          <a:prstGeom prst="rect">
            <a:avLst/>
          </a:prstGeom>
        </p:spPr>
        <p:txBody>
          <a:bodyPr vert="horz" lIns="92960" tIns="46480" rIns="92960" bIns="46480" rtlCol="0"/>
          <a:lstStyle>
            <a:lvl1pPr algn="r">
              <a:defRPr sz="1200"/>
            </a:lvl1pPr>
          </a:lstStyle>
          <a:p>
            <a:fld id="{A6673D7D-606E-4704-8FAB-089A0546B34A}" type="datetimeFigureOut">
              <a:rPr lang="en-CA" smtClean="0"/>
              <a:t>2020-02-10</a:t>
            </a:fld>
            <a:endParaRPr lang="en-CA" dirty="0"/>
          </a:p>
        </p:txBody>
      </p:sp>
      <p:sp>
        <p:nvSpPr>
          <p:cNvPr id="4" name="Footer Placeholder 3"/>
          <p:cNvSpPr>
            <a:spLocks noGrp="1"/>
          </p:cNvSpPr>
          <p:nvPr>
            <p:ph type="ftr" sz="quarter" idx="2"/>
          </p:nvPr>
        </p:nvSpPr>
        <p:spPr>
          <a:xfrm>
            <a:off x="1" y="8817904"/>
            <a:ext cx="3026833" cy="464185"/>
          </a:xfrm>
          <a:prstGeom prst="rect">
            <a:avLst/>
          </a:prstGeom>
        </p:spPr>
        <p:txBody>
          <a:bodyPr vert="horz" lIns="92960" tIns="46480" rIns="92960" bIns="4648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960" tIns="46480" rIns="92960" bIns="46480" rtlCol="0" anchor="b"/>
          <a:lstStyle>
            <a:lvl1pPr algn="r">
              <a:defRPr sz="1200"/>
            </a:lvl1pPr>
          </a:lstStyle>
          <a:p>
            <a:fld id="{5F2AF2C7-EC74-45D5-8E80-EDC400CCB59D}" type="slidenum">
              <a:rPr lang="en-CA" smtClean="0"/>
              <a:t>‹#›</a:t>
            </a:fld>
            <a:endParaRPr lang="en-CA" dirty="0"/>
          </a:p>
        </p:txBody>
      </p:sp>
    </p:spTree>
    <p:extLst>
      <p:ext uri="{BB962C8B-B14F-4D97-AF65-F5344CB8AC3E}">
        <p14:creationId xmlns:p14="http://schemas.microsoft.com/office/powerpoint/2010/main" val="11651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755" cy="463766"/>
          </a:xfrm>
          <a:prstGeom prst="rect">
            <a:avLst/>
          </a:prstGeom>
        </p:spPr>
        <p:txBody>
          <a:bodyPr vert="horz" lIns="91083" tIns="45542" rIns="91083" bIns="45542" rtlCol="0"/>
          <a:lstStyle>
            <a:lvl1pPr algn="l">
              <a:defRPr sz="1200"/>
            </a:lvl1pPr>
          </a:lstStyle>
          <a:p>
            <a:endParaRPr lang="en-CA" dirty="0"/>
          </a:p>
        </p:txBody>
      </p:sp>
      <p:sp>
        <p:nvSpPr>
          <p:cNvPr id="3" name="Date Placeholder 2"/>
          <p:cNvSpPr>
            <a:spLocks noGrp="1"/>
          </p:cNvSpPr>
          <p:nvPr>
            <p:ph type="dt" idx="1"/>
          </p:nvPr>
        </p:nvSpPr>
        <p:spPr>
          <a:xfrm>
            <a:off x="3957055" y="1"/>
            <a:ext cx="3026755" cy="463766"/>
          </a:xfrm>
          <a:prstGeom prst="rect">
            <a:avLst/>
          </a:prstGeom>
        </p:spPr>
        <p:txBody>
          <a:bodyPr vert="horz" lIns="91083" tIns="45542" rIns="91083" bIns="45542" rtlCol="0"/>
          <a:lstStyle>
            <a:lvl1pPr algn="r">
              <a:defRPr sz="1200"/>
            </a:lvl1pPr>
          </a:lstStyle>
          <a:p>
            <a:fld id="{6FEDAA7A-9A0B-4B42-A0D7-D84671EF7CA4}" type="datetimeFigureOut">
              <a:rPr lang="en-CA" smtClean="0"/>
              <a:t>2020-02-10</a:t>
            </a:fld>
            <a:endParaRPr lang="en-CA"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1083" tIns="45542" rIns="91083" bIns="45542" rtlCol="0" anchor="ctr"/>
          <a:lstStyle/>
          <a:p>
            <a:endParaRPr lang="en-CA" dirty="0"/>
          </a:p>
        </p:txBody>
      </p:sp>
      <p:sp>
        <p:nvSpPr>
          <p:cNvPr id="5" name="Notes Placeholder 4"/>
          <p:cNvSpPr>
            <a:spLocks noGrp="1"/>
          </p:cNvSpPr>
          <p:nvPr>
            <p:ph type="body" sz="quarter" idx="3"/>
          </p:nvPr>
        </p:nvSpPr>
        <p:spPr>
          <a:xfrm>
            <a:off x="698024" y="4408919"/>
            <a:ext cx="5588953" cy="4178084"/>
          </a:xfrm>
          <a:prstGeom prst="rect">
            <a:avLst/>
          </a:prstGeom>
        </p:spPr>
        <p:txBody>
          <a:bodyPr vert="horz" lIns="91083" tIns="45542" rIns="91083" bIns="455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17837"/>
            <a:ext cx="3026755" cy="463766"/>
          </a:xfrm>
          <a:prstGeom prst="rect">
            <a:avLst/>
          </a:prstGeom>
        </p:spPr>
        <p:txBody>
          <a:bodyPr vert="horz" lIns="91083" tIns="45542" rIns="91083" bIns="4554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57055" y="8817837"/>
            <a:ext cx="3026755" cy="463766"/>
          </a:xfrm>
          <a:prstGeom prst="rect">
            <a:avLst/>
          </a:prstGeom>
        </p:spPr>
        <p:txBody>
          <a:bodyPr vert="horz" lIns="91083" tIns="45542" rIns="91083" bIns="45542" rtlCol="0" anchor="b"/>
          <a:lstStyle>
            <a:lvl1pPr algn="r">
              <a:defRPr sz="1200"/>
            </a:lvl1pPr>
          </a:lstStyle>
          <a:p>
            <a:fld id="{C33E93F5-386D-46C1-AED3-8A7E51F89105}" type="slidenum">
              <a:rPr lang="en-CA" smtClean="0"/>
              <a:t>‹#›</a:t>
            </a:fld>
            <a:endParaRPr lang="en-CA" dirty="0"/>
          </a:p>
        </p:txBody>
      </p:sp>
    </p:spTree>
    <p:extLst>
      <p:ext uri="{BB962C8B-B14F-4D97-AF65-F5344CB8AC3E}">
        <p14:creationId xmlns:p14="http://schemas.microsoft.com/office/powerpoint/2010/main" val="38696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1</a:t>
            </a:fld>
            <a:endParaRPr lang="en-CA" dirty="0"/>
          </a:p>
        </p:txBody>
      </p:sp>
    </p:spTree>
    <p:extLst>
      <p:ext uri="{BB962C8B-B14F-4D97-AF65-F5344CB8AC3E}">
        <p14:creationId xmlns:p14="http://schemas.microsoft.com/office/powerpoint/2010/main" val="1974492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mtClean="0"/>
              <a:t>In Summary…</a:t>
            </a:r>
            <a:endParaRPr lang="en-CA" dirty="0" smtClean="0"/>
          </a:p>
          <a:p>
            <a:endParaRPr lang="en-CA" baseline="0" dirty="0" smtClean="0"/>
          </a:p>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10</a:t>
            </a:fld>
            <a:endParaRPr lang="en-CA" dirty="0"/>
          </a:p>
        </p:txBody>
      </p:sp>
    </p:spTree>
    <p:extLst>
      <p:ext uri="{BB962C8B-B14F-4D97-AF65-F5344CB8AC3E}">
        <p14:creationId xmlns:p14="http://schemas.microsoft.com/office/powerpoint/2010/main" val="394557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11</a:t>
            </a:fld>
            <a:endParaRPr lang="en-CA" dirty="0"/>
          </a:p>
        </p:txBody>
      </p:sp>
    </p:spTree>
    <p:extLst>
      <p:ext uri="{BB962C8B-B14F-4D97-AF65-F5344CB8AC3E}">
        <p14:creationId xmlns:p14="http://schemas.microsoft.com/office/powerpoint/2010/main" val="369568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-My</a:t>
            </a:r>
            <a:r>
              <a:rPr lang="en-CA" baseline="0" dirty="0" smtClean="0"/>
              <a:t> presentation today will provide you with a quick reminder of the key components of the federal Act, it’s purpose and highlight the principles as they relate to the work that we do in Children’s Services.  </a:t>
            </a:r>
          </a:p>
          <a:p>
            <a:r>
              <a:rPr lang="en-CA" baseline="0" dirty="0" smtClean="0"/>
              <a:t>-I will also focus some time on the minimum national standards and what our ministry has done to prepare and explain how our processes and legislation meet the standards.  </a:t>
            </a:r>
          </a:p>
          <a:p>
            <a:r>
              <a:rPr lang="en-CA" baseline="0" dirty="0" smtClean="0"/>
              <a:t>-I will then provide a quick update on where we are at with the Coordination Agreement process.</a:t>
            </a:r>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2</a:t>
            </a:fld>
            <a:endParaRPr lang="en-CA" dirty="0"/>
          </a:p>
        </p:txBody>
      </p:sp>
    </p:spTree>
    <p:extLst>
      <p:ext uri="{BB962C8B-B14F-4D97-AF65-F5344CB8AC3E}">
        <p14:creationId xmlns:p14="http://schemas.microsoft.com/office/powerpoint/2010/main" val="3182042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you all know, the federal Act was</a:t>
            </a:r>
            <a:r>
              <a:rPr lang="en-CA" baseline="0" dirty="0" smtClean="0"/>
              <a:t> passed into law on June 21, 2019 and came into force on January 1, 2020.</a:t>
            </a:r>
          </a:p>
          <a:p>
            <a:pPr defTabSz="910834">
              <a:defRPr/>
            </a:pPr>
            <a:r>
              <a:rPr lang="en-CA" baseline="0" dirty="0" smtClean="0"/>
              <a:t>-The federal Act speaks to </a:t>
            </a:r>
            <a:r>
              <a:rPr lang="en-US" dirty="0" smtClean="0"/>
              <a:t>the jurisdiction of all Indigenous Peoples with regards to child and family services.</a:t>
            </a:r>
          </a:p>
          <a:p>
            <a:pPr defTabSz="910834">
              <a:defRPr/>
            </a:pPr>
            <a:r>
              <a:rPr lang="en-CA" baseline="0" dirty="0" smtClean="0"/>
              <a:t>-The federal Act applies to the delivery of services for Indigenous children and families, including prevention, early intervention and child protection services.</a:t>
            </a:r>
            <a:endParaRPr lang="en-CA" dirty="0" smtClean="0"/>
          </a:p>
          <a:p>
            <a:r>
              <a:rPr lang="en-CA" baseline="0" dirty="0" smtClean="0"/>
              <a:t>-The federal Act also establishes national principles and minimum standards required of any service provider delivering ‘child and family services’. </a:t>
            </a:r>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3</a:t>
            </a:fld>
            <a:endParaRPr lang="en-CA" dirty="0"/>
          </a:p>
        </p:txBody>
      </p:sp>
    </p:spTree>
    <p:extLst>
      <p:ext uri="{BB962C8B-B14F-4D97-AF65-F5344CB8AC3E}">
        <p14:creationId xmlns:p14="http://schemas.microsoft.com/office/powerpoint/2010/main" val="2976416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federal Act can be broken</a:t>
            </a:r>
            <a:r>
              <a:rPr lang="en-CA" baseline="0" dirty="0" smtClean="0"/>
              <a:t> down into 3 main parts:  The interpretation and purpose of the federal Act, minimum standards and the authority and the laws of Indigenous groups</a:t>
            </a:r>
            <a:endParaRPr lang="en-US" dirty="0" smtClean="0"/>
          </a:p>
          <a:p>
            <a:r>
              <a:rPr lang="en-US" dirty="0" smtClean="0"/>
              <a:t>-I will provide</a:t>
            </a:r>
            <a:r>
              <a:rPr lang="en-US" baseline="0" dirty="0" smtClean="0"/>
              <a:t> an update from the Province on where we are at with both minimum standards and with coordination agreements and IGBs.</a:t>
            </a:r>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4</a:t>
            </a:fld>
            <a:endParaRPr lang="en-CA" dirty="0"/>
          </a:p>
        </p:txBody>
      </p:sp>
    </p:spTree>
    <p:extLst>
      <p:ext uri="{BB962C8B-B14F-4D97-AF65-F5344CB8AC3E}">
        <p14:creationId xmlns:p14="http://schemas.microsoft.com/office/powerpoint/2010/main" val="2045218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834">
              <a:defRPr/>
            </a:pPr>
            <a:r>
              <a:rPr lang="en-CA" dirty="0">
                <a:latin typeface="Arial" charset="0"/>
              </a:rPr>
              <a:t>The federal Act sets out a purpose and relates it to </a:t>
            </a:r>
            <a:r>
              <a:rPr lang="en-CA" sz="1100" dirty="0">
                <a:latin typeface="Arial" charset="0"/>
              </a:rPr>
              <a:t>the UN Declaration.  The federal Act also relates to </a:t>
            </a:r>
            <a:r>
              <a:rPr lang="en-US" dirty="0">
                <a:latin typeface="Arial" charset="0"/>
              </a:rPr>
              <a:t>the Calls to Action from the TRC and MMIWG.</a:t>
            </a:r>
          </a:p>
          <a:p>
            <a:pPr marL="170781" indent="-170781" defTabSz="910834">
              <a:buFontTx/>
              <a:buChar char="-"/>
              <a:defRPr/>
            </a:pPr>
            <a:endParaRPr lang="en-US" dirty="0">
              <a:latin typeface="Arial" charset="0"/>
            </a:endParaRPr>
          </a:p>
          <a:p>
            <a:pPr defTabSz="910834">
              <a:defRPr/>
            </a:pPr>
            <a:r>
              <a:rPr lang="en-US" b="1" dirty="0">
                <a:latin typeface="Arial" charset="0"/>
              </a:rPr>
              <a:t>You will likely recall that the first five calls to action made by the TRC </a:t>
            </a:r>
            <a:r>
              <a:rPr lang="en-CA" b="1" dirty="0">
                <a:latin typeface="Arial" charset="0"/>
              </a:rPr>
              <a:t>are regarding child welfare, including:  </a:t>
            </a:r>
            <a:endParaRPr lang="en-CA" sz="1100" b="1" dirty="0">
              <a:latin typeface="Arial" charset="0"/>
            </a:endParaRPr>
          </a:p>
          <a:p>
            <a:pPr marL="170781" indent="-170781" defTabSz="910834">
              <a:buFontTx/>
              <a:buChar char="-"/>
              <a:defRPr/>
            </a:pPr>
            <a:r>
              <a:rPr lang="en-CA" dirty="0">
                <a:latin typeface="Arial" charset="0"/>
              </a:rPr>
              <a:t>Providing adequate resources to keep Indigenous families together where safe to do so, and to keep children in culturally appropriate environments.</a:t>
            </a:r>
            <a:endParaRPr lang="en-CA" sz="1100" dirty="0">
              <a:latin typeface="Arial" charset="0"/>
            </a:endParaRPr>
          </a:p>
          <a:p>
            <a:pPr marL="170781" indent="-170781" defTabSz="910834">
              <a:buFontTx/>
              <a:buChar char="-"/>
              <a:defRPr/>
            </a:pPr>
            <a:r>
              <a:rPr lang="en-CA" dirty="0">
                <a:latin typeface="Arial" charset="0"/>
              </a:rPr>
              <a:t>Appropriate training for Agency workers re: working with Indigenous families.</a:t>
            </a:r>
            <a:endParaRPr lang="en-CA" sz="1100" dirty="0">
              <a:latin typeface="Arial" charset="0"/>
            </a:endParaRPr>
          </a:p>
          <a:p>
            <a:pPr marL="170781" indent="-170781" defTabSz="910834">
              <a:buFontTx/>
              <a:buChar char="-"/>
              <a:defRPr/>
            </a:pPr>
            <a:r>
              <a:rPr lang="en-CA" dirty="0">
                <a:latin typeface="Arial" charset="0"/>
              </a:rPr>
              <a:t>to establish national child welfare standards for Indigenous children, including the ability to establish their own agencies, and prioritizing culturally appropriate placements.  </a:t>
            </a:r>
            <a:r>
              <a:rPr lang="en-CA" b="1" dirty="0">
                <a:latin typeface="Arial" charset="0"/>
              </a:rPr>
              <a:t>It is this particular call to action that drove the development of the national standards we are discussing today. </a:t>
            </a:r>
          </a:p>
          <a:p>
            <a:pPr marL="170781" indent="-170781" defTabSz="910834">
              <a:buFontTx/>
              <a:buChar char="-"/>
              <a:defRPr/>
            </a:pPr>
            <a:endParaRPr lang="en-CA" b="1" dirty="0">
              <a:latin typeface="Arial" charset="0"/>
            </a:endParaRPr>
          </a:p>
          <a:p>
            <a:pPr lvl="0"/>
            <a:r>
              <a:rPr lang="en-CA" b="1" dirty="0">
                <a:latin typeface="Arial" charset="0"/>
              </a:rPr>
              <a:t>Murdered and Missing Indigenous Women and Girls Report (MMIWG)</a:t>
            </a:r>
            <a:r>
              <a:rPr lang="en-CA" sz="1100" b="1" dirty="0">
                <a:latin typeface="Arial" charset="0"/>
              </a:rPr>
              <a:t> c</a:t>
            </a:r>
            <a:r>
              <a:rPr lang="en-CA" b="1" dirty="0">
                <a:latin typeface="Arial" charset="0"/>
              </a:rPr>
              <a:t>alls to action include:</a:t>
            </a:r>
            <a:endParaRPr lang="en-CA" sz="1100" b="1" dirty="0">
              <a:latin typeface="Arial" charset="0"/>
            </a:endParaRPr>
          </a:p>
          <a:p>
            <a:pPr marL="170781" indent="-170781">
              <a:buFontTx/>
              <a:buChar char="-"/>
            </a:pPr>
            <a:r>
              <a:rPr lang="en-CA" dirty="0">
                <a:latin typeface="Arial" charset="0"/>
              </a:rPr>
              <a:t>Recognition of Indigenous jurisdiction/self-determination in child welfare.</a:t>
            </a:r>
            <a:endParaRPr lang="en-CA" sz="1100" dirty="0">
              <a:latin typeface="Arial" charset="0"/>
            </a:endParaRPr>
          </a:p>
          <a:p>
            <a:pPr marL="170781" indent="-170781">
              <a:buFontTx/>
              <a:buChar char="-"/>
            </a:pPr>
            <a:r>
              <a:rPr lang="en-CA" dirty="0">
                <a:latin typeface="Arial" charset="0"/>
              </a:rPr>
              <a:t>Allowing Indigenous communities control over service-delivery.</a:t>
            </a:r>
            <a:endParaRPr lang="en-CA" sz="1100" dirty="0">
              <a:latin typeface="Arial" charset="0"/>
            </a:endParaRPr>
          </a:p>
          <a:p>
            <a:pPr marL="170781" indent="-170781">
              <a:buFontTx/>
              <a:buChar char="-"/>
            </a:pPr>
            <a:r>
              <a:rPr lang="en-CA" dirty="0">
                <a:latin typeface="Arial" charset="0"/>
              </a:rPr>
              <a:t>Applying an Indigenous definition of best interests.</a:t>
            </a:r>
            <a:endParaRPr lang="en-CA" sz="1100" dirty="0">
              <a:latin typeface="Arial" charset="0"/>
            </a:endParaRPr>
          </a:p>
          <a:p>
            <a:pPr marL="170781" indent="-170781">
              <a:buFontTx/>
              <a:buChar char="-"/>
            </a:pPr>
            <a:r>
              <a:rPr lang="en-CA" dirty="0">
                <a:latin typeface="Arial" charset="0"/>
              </a:rPr>
              <a:t>Prohibiting taking children into care on basis of poverty.</a:t>
            </a:r>
            <a:endParaRPr lang="en-CA" sz="1100" dirty="0">
              <a:latin typeface="Arial" charset="0"/>
            </a:endParaRPr>
          </a:p>
          <a:p>
            <a:pPr marL="170781" indent="-170781">
              <a:buFontTx/>
              <a:buChar char="-"/>
            </a:pPr>
            <a:r>
              <a:rPr lang="en-CA" dirty="0">
                <a:latin typeface="Arial" charset="0"/>
              </a:rPr>
              <a:t>Prioritizing culturally appropriate placement and services.</a:t>
            </a:r>
            <a:endParaRPr lang="en-CA" sz="1100" dirty="0">
              <a:latin typeface="Arial" charset="0"/>
            </a:endParaRPr>
          </a:p>
          <a:p>
            <a:endParaRPr lang="en-CA" dirty="0" smtClean="0"/>
          </a:p>
          <a:p>
            <a:pPr lvl="0"/>
            <a:r>
              <a:rPr lang="en-US" dirty="0">
                <a:latin typeface="Arial" charset="0"/>
              </a:rPr>
              <a:t>The Act also aligns with the UN Declaration on Rights of Indigenous Peoples</a:t>
            </a:r>
          </a:p>
          <a:p>
            <a:r>
              <a:rPr lang="en-US" dirty="0">
                <a:latin typeface="Arial" charset="0"/>
              </a:rPr>
              <a:t>Alberta supports the principles of the UN Declaration, within the bounds of provincial law and Canadian Constitution.</a:t>
            </a:r>
            <a:endParaRPr lang="en-CA" sz="1100" dirty="0">
              <a:latin typeface="Arial" charset="0"/>
            </a:endParaRPr>
          </a:p>
          <a:p>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5</a:t>
            </a:fld>
            <a:endParaRPr lang="en-CA" dirty="0"/>
          </a:p>
        </p:txBody>
      </p:sp>
    </p:spTree>
    <p:extLst>
      <p:ext uri="{BB962C8B-B14F-4D97-AF65-F5344CB8AC3E}">
        <p14:creationId xmlns:p14="http://schemas.microsoft.com/office/powerpoint/2010/main" val="185306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is currently strong alignment between the principles of the federal Act to the guiding principles currently embedded in the ministries Child Youth and Family Enhancement Act.</a:t>
            </a:r>
          </a:p>
          <a:p>
            <a:endParaRPr lang="en-CA" dirty="0"/>
          </a:p>
          <a:p>
            <a:r>
              <a:rPr lang="en-CA" dirty="0"/>
              <a:t>As well, we find there is general alignment between the factors to be considered in the federal Act and the matters to be considered in CYFEA.</a:t>
            </a:r>
          </a:p>
          <a:p>
            <a:endParaRPr lang="en-CA" dirty="0"/>
          </a:p>
          <a:p>
            <a:r>
              <a:rPr lang="en-CA" dirty="0"/>
              <a:t>In February 2019, Bill 22 came into affect which added guiding principles, matters to be considered and other changes to CYFEA.</a:t>
            </a:r>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6</a:t>
            </a:fld>
            <a:endParaRPr lang="en-CA" dirty="0"/>
          </a:p>
        </p:txBody>
      </p:sp>
    </p:spTree>
    <p:extLst>
      <p:ext uri="{BB962C8B-B14F-4D97-AF65-F5344CB8AC3E}">
        <p14:creationId xmlns:p14="http://schemas.microsoft.com/office/powerpoint/2010/main" val="1409584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January 1, 2020, minimum national standards apply for all Indigenous child and family services regardless of the service deliverer.  </a:t>
            </a:r>
          </a:p>
          <a:p>
            <a:r>
              <a:rPr lang="en-US" dirty="0"/>
              <a:t>-These are sections 11 through 17 of the federal Act and are related to: </a:t>
            </a:r>
          </a:p>
          <a:p>
            <a:endParaRPr lang="en-US" dirty="0"/>
          </a:p>
          <a:p>
            <a:r>
              <a:rPr lang="en-US" dirty="0"/>
              <a:t> -Notice </a:t>
            </a:r>
          </a:p>
          <a:p>
            <a:r>
              <a:rPr lang="en-US" dirty="0"/>
              <a:t>- Representations and Party Status </a:t>
            </a:r>
          </a:p>
          <a:p>
            <a:r>
              <a:rPr lang="en-US" dirty="0"/>
              <a:t>- Priority to preventative care </a:t>
            </a:r>
          </a:p>
          <a:p>
            <a:r>
              <a:rPr lang="en-US" dirty="0"/>
              <a:t>- Socio-Economic Conditions </a:t>
            </a:r>
          </a:p>
          <a:p>
            <a:r>
              <a:rPr lang="en-US" dirty="0"/>
              <a:t>- Priority Placement</a:t>
            </a:r>
          </a:p>
          <a:p>
            <a:r>
              <a:rPr lang="en-US" dirty="0"/>
              <a:t>- Attachment and emotional ties</a:t>
            </a:r>
          </a:p>
          <a:p>
            <a:r>
              <a:rPr lang="en-CA" sz="1400" dirty="0"/>
              <a:t> </a:t>
            </a:r>
          </a:p>
          <a:p>
            <a:r>
              <a:rPr lang="en-CA" dirty="0" smtClean="0"/>
              <a:t>-The federal Act</a:t>
            </a:r>
            <a:r>
              <a:rPr lang="en-CA" baseline="0" dirty="0" smtClean="0"/>
              <a:t> is aligned with CYFEA </a:t>
            </a:r>
            <a:r>
              <a:rPr lang="en-CA" dirty="0" smtClean="0"/>
              <a:t>and our processes and legislation</a:t>
            </a:r>
            <a:r>
              <a:rPr lang="en-CA" baseline="0" dirty="0" smtClean="0"/>
              <a:t> meet the</a:t>
            </a:r>
            <a:r>
              <a:rPr lang="en-CA" dirty="0" smtClean="0"/>
              <a:t> minimum standards.</a:t>
            </a:r>
          </a:p>
          <a:p>
            <a:endParaRPr lang="en-CA" dirty="0" smtClean="0"/>
          </a:p>
          <a:p>
            <a:r>
              <a:rPr lang="en-CA" dirty="0" smtClean="0"/>
              <a:t>-Focus on awareness building with staff:</a:t>
            </a:r>
          </a:p>
          <a:p>
            <a:endParaRPr lang="en-US" dirty="0" smtClean="0"/>
          </a:p>
          <a:p>
            <a:r>
              <a:rPr lang="en-US" dirty="0" smtClean="0"/>
              <a:t>-All CS Staff were made aware of the federal Act when it came into effect.  Our Deputy Minister sent out an initial email in</a:t>
            </a:r>
            <a:r>
              <a:rPr lang="en-US" baseline="0" dirty="0" smtClean="0"/>
              <a:t> January informing them and giving them a heads up that they will all be required to participate in upcoming training.</a:t>
            </a:r>
            <a:endParaRPr lang="en-US" dirty="0" smtClean="0"/>
          </a:p>
          <a:p>
            <a:endParaRPr lang="en-US" dirty="0" smtClean="0"/>
          </a:p>
          <a:p>
            <a:r>
              <a:rPr lang="en-US" dirty="0" smtClean="0"/>
              <a:t>-Child Intervention staff participated in a Policy to Practice information session on January 30th to learn about the federal Act’s principles and minimum national standards</a:t>
            </a:r>
            <a:r>
              <a:rPr lang="en-US" baseline="0" dirty="0" smtClean="0"/>
              <a:t> and to create awareness.  The session could not take place earlier because we required information from the federal technical meeting on January 23-24.  </a:t>
            </a:r>
          </a:p>
          <a:p>
            <a:endParaRPr lang="en-US" baseline="0" dirty="0" smtClean="0"/>
          </a:p>
          <a:p>
            <a:r>
              <a:rPr lang="en-US" baseline="0" dirty="0" smtClean="0"/>
              <a:t>-CS has also established a C-92 email address for all staff to send questions to and we make it a priority to respond asap.</a:t>
            </a:r>
            <a:endParaRPr lang="en-US" dirty="0" smtClean="0"/>
          </a:p>
          <a:p>
            <a:endParaRPr lang="en-US" dirty="0" smtClean="0"/>
          </a:p>
          <a:p>
            <a:r>
              <a:rPr lang="en-US" dirty="0" smtClean="0"/>
              <a:t>-CS is connecting with Indigenous Services Canada and other PTs to seek clarity on interpretation of the Act’s definitions and minimum standards. For example, what is the definition of a caregiver and does it include a foster parent in regard to significant notice.</a:t>
            </a:r>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7</a:t>
            </a:fld>
            <a:endParaRPr lang="en-CA" dirty="0"/>
          </a:p>
        </p:txBody>
      </p:sp>
    </p:spTree>
    <p:extLst>
      <p:ext uri="{BB962C8B-B14F-4D97-AF65-F5344CB8AC3E}">
        <p14:creationId xmlns:p14="http://schemas.microsoft.com/office/powerpoint/2010/main" val="464843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834">
              <a:defRPr/>
            </a:pPr>
            <a:r>
              <a:rPr lang="en-US" dirty="0"/>
              <a:t>-Minister Schulz has met with numerous First Nations and Metis over the past 6 months to discuss C-92.</a:t>
            </a:r>
          </a:p>
          <a:p>
            <a:pPr defTabSz="910834">
              <a:defRPr/>
            </a:pPr>
            <a:endParaRPr lang="en-US" dirty="0"/>
          </a:p>
          <a:p>
            <a:pPr defTabSz="910834">
              <a:defRPr/>
            </a:pPr>
            <a:r>
              <a:rPr lang="en-US" b="1" dirty="0"/>
              <a:t>-Alberta has not received official notice from an IGB under section 20 (1) nor has Alberta received a request from an IGB to enter into a coordination agreement.  </a:t>
            </a:r>
          </a:p>
          <a:p>
            <a:pPr defTabSz="910834">
              <a:defRPr/>
            </a:pPr>
            <a:endParaRPr lang="en-US" b="1" dirty="0"/>
          </a:p>
          <a:p>
            <a:pPr defTabSz="910834">
              <a:defRPr/>
            </a:pPr>
            <a:r>
              <a:rPr lang="en-US" dirty="0"/>
              <a:t>-It is my understanding that Cowessess First Nation in Saskatchewan has given notice to the federal government and is in the process of ratifying their laws with members of their Nation.  Once they are done that, it is my understanding that they will want to enter into negotiations on a coordination agreement with several provinces, including Alberta.</a:t>
            </a:r>
          </a:p>
          <a:p>
            <a:pPr defTabSz="910834">
              <a:defRPr/>
            </a:pPr>
            <a:endParaRPr lang="en-US" dirty="0"/>
          </a:p>
          <a:p>
            <a:pPr defTabSz="910834">
              <a:defRPr/>
            </a:pPr>
            <a:r>
              <a:rPr lang="en-US" dirty="0"/>
              <a:t>-Interestingly, I had the opportunity to meet with Cowessess First Nation with my Minister and they have shared with us that they are modelling their laws on Alberta’s CYFEA legislation.</a:t>
            </a:r>
            <a:endParaRPr lang="en-US" b="0" dirty="0" smtClean="0"/>
          </a:p>
          <a:p>
            <a:endParaRPr lang="en-CA" dirty="0"/>
          </a:p>
          <a:p>
            <a:r>
              <a:rPr lang="en-CA" dirty="0" smtClean="0"/>
              <a:t>-Children’s Services is still unclear about the process</a:t>
            </a:r>
            <a:r>
              <a:rPr lang="en-CA" baseline="0" dirty="0" smtClean="0"/>
              <a:t> being established by the federal government to vet and determine ‘who’ is an IGB.  The federal public site is not yet operational, but we have been informed it is in development. </a:t>
            </a:r>
          </a:p>
          <a:p>
            <a:endParaRPr lang="en-CA" baseline="0" dirty="0" smtClean="0"/>
          </a:p>
          <a:p>
            <a:pPr defTabSz="910834">
              <a:defRPr/>
            </a:pPr>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8</a:t>
            </a:fld>
            <a:endParaRPr lang="en-CA" dirty="0"/>
          </a:p>
        </p:txBody>
      </p:sp>
    </p:spTree>
    <p:extLst>
      <p:ext uri="{BB962C8B-B14F-4D97-AF65-F5344CB8AC3E}">
        <p14:creationId xmlns:p14="http://schemas.microsoft.com/office/powerpoint/2010/main" val="155322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834">
              <a:defRPr/>
            </a:pPr>
            <a:r>
              <a:rPr lang="en-US" dirty="0" smtClean="0"/>
              <a:t>-Over the last 10 years, child intervention practice in Alberta has been shifting.  We</a:t>
            </a:r>
            <a:r>
              <a:rPr lang="en-US" baseline="0" dirty="0" smtClean="0"/>
              <a:t> n</a:t>
            </a:r>
            <a:r>
              <a:rPr lang="en-US" dirty="0" smtClean="0"/>
              <a:t>eed to keep implementing changes to increase cultural</a:t>
            </a:r>
            <a:r>
              <a:rPr lang="en-US" baseline="0" dirty="0" smtClean="0"/>
              <a:t> connections and reduce the number of Indigenous children in care.</a:t>
            </a:r>
            <a:endParaRPr lang="en-US" dirty="0" smtClean="0"/>
          </a:p>
          <a:p>
            <a:pPr defTabSz="910834">
              <a:defRPr/>
            </a:pPr>
            <a:endParaRPr lang="en-US" dirty="0" smtClean="0"/>
          </a:p>
          <a:p>
            <a:pPr defTabSz="910834">
              <a:defRPr/>
            </a:pPr>
            <a:r>
              <a:rPr lang="en-US" dirty="0" smtClean="0"/>
              <a:t>-This has included changes with</a:t>
            </a:r>
            <a:r>
              <a:rPr lang="en-US" baseline="0" dirty="0" smtClean="0"/>
              <a:t> the introduction of </a:t>
            </a:r>
            <a:r>
              <a:rPr lang="en-US" dirty="0" smtClean="0"/>
              <a:t>a Child Intervention Practice Framework</a:t>
            </a:r>
            <a:r>
              <a:rPr lang="en-US" baseline="0" dirty="0" smtClean="0"/>
              <a:t> that includes tools, policy, practice and legislative changes. </a:t>
            </a:r>
            <a:endParaRPr lang="en-US" dirty="0" smtClean="0"/>
          </a:p>
          <a:p>
            <a:endParaRPr lang="en-US" dirty="0" smtClean="0"/>
          </a:p>
          <a:p>
            <a:r>
              <a:rPr lang="en-US" dirty="0" smtClean="0"/>
              <a:t>-</a:t>
            </a:r>
            <a:r>
              <a:rPr lang="en-US" u="none" dirty="0" smtClean="0">
                <a:solidFill>
                  <a:srgbClr val="FF0000"/>
                </a:solidFill>
              </a:rPr>
              <a:t>C-92 is strongly aligned with CYFEA </a:t>
            </a:r>
            <a:r>
              <a:rPr lang="en-US" u="none" baseline="0" dirty="0" smtClean="0"/>
              <a:t>and </a:t>
            </a:r>
            <a:r>
              <a:rPr lang="en-US" baseline="0" dirty="0" smtClean="0"/>
              <a:t>we will continue to work with DFNAs and First Nations to deliver services and continue to build stronger alignment.</a:t>
            </a:r>
            <a:endParaRPr lang="en-US" i="1" dirty="0" smtClean="0"/>
          </a:p>
          <a:p>
            <a:endParaRPr lang="en-US" dirty="0" smtClean="0"/>
          </a:p>
          <a:p>
            <a:pPr defTabSz="910834">
              <a:defRPr/>
            </a:pPr>
            <a:r>
              <a:rPr lang="en-US" dirty="0" smtClean="0"/>
              <a:t>-There is a</a:t>
            </a:r>
            <a:r>
              <a:rPr lang="en-US" baseline="0" dirty="0" smtClean="0"/>
              <a:t> need</a:t>
            </a:r>
            <a:r>
              <a:rPr lang="en-US" dirty="0" smtClean="0"/>
              <a:t> to continue working together to build</a:t>
            </a:r>
            <a:r>
              <a:rPr lang="en-US" baseline="0" dirty="0" smtClean="0"/>
              <a:t> capacity and improve services to Indigenous children and families.</a:t>
            </a:r>
            <a:endParaRPr lang="en-US" dirty="0" smtClean="0"/>
          </a:p>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9</a:t>
            </a:fld>
            <a:endParaRPr lang="en-CA" dirty="0"/>
          </a:p>
        </p:txBody>
      </p:sp>
    </p:spTree>
    <p:extLst>
      <p:ext uri="{BB962C8B-B14F-4D97-AF65-F5344CB8AC3E}">
        <p14:creationId xmlns:p14="http://schemas.microsoft.com/office/powerpoint/2010/main" val="2044560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a:extLst>
              <a:ext uri="{FF2B5EF4-FFF2-40B4-BE49-F238E27FC236}">
                <a16:creationId xmlns:a16="http://schemas.microsoft.com/office/drawing/2014/main" id="{AB7099E1-DF10-2B41-8532-CAA5267F1F05}"/>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Subtitle 2"/>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26" name="Text Placeholder 21"/>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22" name="Title 1"/>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3396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04841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780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2247038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675933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80052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733153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8F3B52-B787-4DB0-8D4E-D83246A3ACBE}" type="datetimeFigureOut">
              <a:rPr lang="en-CA" smtClean="0"/>
              <a:t>2020-02-10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0A041F4-B69B-4EFB-9DD7-22AA8D1C1057}" type="slidenum">
              <a:rPr lang="en-CA" smtClean="0"/>
              <a:t>‹#›</a:t>
            </a:fld>
            <a:endParaRPr lang="en-CA" dirty="0"/>
          </a:p>
        </p:txBody>
      </p:sp>
    </p:spTree>
    <p:extLst>
      <p:ext uri="{BB962C8B-B14F-4D97-AF65-F5344CB8AC3E}">
        <p14:creationId xmlns:p14="http://schemas.microsoft.com/office/powerpoint/2010/main" val="243737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4"/>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5070348"/>
          </a:xfrm>
        </p:spPr>
        <p:txBody>
          <a:bodyPr/>
          <a:lstStyle/>
          <a:p>
            <a:endParaRPr lang="en-CA" dirty="0"/>
          </a:p>
        </p:txBody>
      </p:sp>
      <p:sp>
        <p:nvSpPr>
          <p:cNvPr id="7" name="Rectangle 6"/>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5" name="Rectangle 14">
            <a:extLst>
              <a:ext uri="{FF2B5EF4-FFF2-40B4-BE49-F238E27FC236}">
                <a16:creationId xmlns:a16="http://schemas.microsoft.com/office/drawing/2014/main" id="{68443C66-28E3-894E-ADFB-0D0E71F3ABFB}"/>
              </a:ext>
            </a:extLst>
          </p:cNvPr>
          <p:cNvSpPr/>
          <p:nvPr userDrawn="1"/>
        </p:nvSpPr>
        <p:spPr>
          <a:xfrm>
            <a:off x="555453" y="2486498"/>
            <a:ext cx="1496267"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ubtitle 2">
            <a:extLst>
              <a:ext uri="{FF2B5EF4-FFF2-40B4-BE49-F238E27FC236}">
                <a16:creationId xmlns:a16="http://schemas.microsoft.com/office/drawing/2014/main" id="{A940BA24-46BE-EC46-90EA-EE6B28A526BA}"/>
              </a:ext>
            </a:extLst>
          </p:cNvPr>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7" name="Text Placeholder 21">
            <a:extLst>
              <a:ext uri="{FF2B5EF4-FFF2-40B4-BE49-F238E27FC236}">
                <a16:creationId xmlns:a16="http://schemas.microsoft.com/office/drawing/2014/main" id="{1F1B8A6B-31F6-D24F-9107-3F874DBA32E7}"/>
              </a:ext>
            </a:extLst>
          </p:cNvPr>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8" name="Title 1">
            <a:extLst>
              <a:ext uri="{FF2B5EF4-FFF2-40B4-BE49-F238E27FC236}">
                <a16:creationId xmlns:a16="http://schemas.microsoft.com/office/drawing/2014/main" id="{228A715B-9DE5-CE47-9A7C-B601EA34C3A1}"/>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899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a:extLst>
              <a:ext uri="{FF2B5EF4-FFF2-40B4-BE49-F238E27FC236}">
                <a16:creationId xmlns:a16="http://schemas.microsoft.com/office/drawing/2014/main" id="{5FFE8F5B-B518-EC44-A50A-C90EA99081FF}"/>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52A50F4C-F19A-854F-A096-57CE3873BB9D}"/>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Closing note (</a:t>
            </a:r>
            <a:r>
              <a:rPr lang="en-US" dirty="0" err="1"/>
              <a:t>eg.</a:t>
            </a:r>
            <a:r>
              <a:rPr lang="en-US" dirty="0"/>
              <a:t> ”Discuss”)</a:t>
            </a:r>
            <a:endParaRPr lang="en-CA" dirty="0"/>
          </a:p>
        </p:txBody>
      </p:sp>
    </p:spTree>
    <p:extLst>
      <p:ext uri="{BB962C8B-B14F-4D97-AF65-F5344CB8AC3E}">
        <p14:creationId xmlns:p14="http://schemas.microsoft.com/office/powerpoint/2010/main" val="18015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403648" y="1419621"/>
            <a:ext cx="7283152" cy="3175001"/>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12373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153296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18840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4233937" y="2511639"/>
            <a:ext cx="676126"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406786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362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145298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748" r:id="rId2"/>
    <p:sldLayoutId id="2147483718" r:id="rId3"/>
  </p:sldLayoutIdLst>
  <p:hf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2344594542"/>
      </p:ext>
    </p:extLst>
  </p:cSld>
  <p:clrMap bg1="lt1" tx1="dk1" bg2="lt2" tx2="dk2" accent1="accent1" accent2="accent2" accent3="accent3" accent4="accent4" accent5="accent5" accent6="accent6" hlink="hlink" folHlink="folHlink"/>
  <p:sldLayoutIdLst>
    <p:sldLayoutId id="2147483746" r:id="rId1"/>
    <p:sldLayoutId id="2147483712" r:id="rId2"/>
    <p:sldLayoutId id="2147483747" r:id="rId3"/>
    <p:sldLayoutId id="2147483750" r:id="rId4"/>
    <p:sldLayoutId id="2147483745" r:id="rId5"/>
    <p:sldLayoutId id="2147483749" r:id="rId6"/>
    <p:sldLayoutId id="2147483751" r:id="rId7"/>
    <p:sldLayoutId id="2147483713" r:id="rId8"/>
    <p:sldLayoutId id="2147483715" r:id="rId9"/>
    <p:sldLayoutId id="2147483716" r:id="rId10"/>
    <p:sldLayoutId id="2147483752" r:id="rId11"/>
    <p:sldLayoutId id="2147483717" r:id="rId12"/>
    <p:sldLayoutId id="2147483753" r:id="rId13"/>
  </p:sldLayoutIdLst>
  <p:hf hdr="0" ftr="0" dt="0"/>
  <p:txStyles>
    <p:titleStyle>
      <a:lvl1pPr algn="l" rtl="0" eaLnBrk="0" fontAlgn="base" hangingPunct="0">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6A737B"/>
          </a:solidFill>
          <a:latin typeface="Arial" charset="0"/>
          <a:cs typeface="Arial" charset="0"/>
        </a:defRPr>
      </a:lvl2pPr>
      <a:lvl3pPr algn="l" rtl="0" eaLnBrk="0" fontAlgn="base" hangingPunct="0">
        <a:spcBef>
          <a:spcPct val="0"/>
        </a:spcBef>
        <a:spcAft>
          <a:spcPct val="0"/>
        </a:spcAft>
        <a:defRPr sz="4400">
          <a:solidFill>
            <a:srgbClr val="6A737B"/>
          </a:solidFill>
          <a:latin typeface="Arial" charset="0"/>
          <a:cs typeface="Arial" charset="0"/>
        </a:defRPr>
      </a:lvl3pPr>
      <a:lvl4pPr algn="l" rtl="0" eaLnBrk="0" fontAlgn="base" hangingPunct="0">
        <a:spcBef>
          <a:spcPct val="0"/>
        </a:spcBef>
        <a:spcAft>
          <a:spcPct val="0"/>
        </a:spcAft>
        <a:defRPr sz="4400">
          <a:solidFill>
            <a:srgbClr val="6A737B"/>
          </a:solidFill>
          <a:latin typeface="Arial" charset="0"/>
          <a:cs typeface="Arial" charset="0"/>
        </a:defRPr>
      </a:lvl4pPr>
      <a:lvl5pPr algn="l" rtl="0" eaLnBrk="0" fontAlgn="base" hangingPunct="0">
        <a:spcBef>
          <a:spcPct val="0"/>
        </a:spcBef>
        <a:spcAft>
          <a:spcPct val="0"/>
        </a:spcAft>
        <a:defRPr sz="4400">
          <a:solidFill>
            <a:srgbClr val="6A737B"/>
          </a:solidFill>
          <a:latin typeface="Arial" charset="0"/>
          <a:cs typeface="Arial" charset="0"/>
        </a:defRPr>
      </a:lvl5pPr>
      <a:lvl6pPr marL="457200" algn="l" rtl="0" fontAlgn="base">
        <a:spcBef>
          <a:spcPct val="0"/>
        </a:spcBef>
        <a:spcAft>
          <a:spcPct val="0"/>
        </a:spcAft>
        <a:defRPr sz="4400">
          <a:solidFill>
            <a:srgbClr val="6A737B"/>
          </a:solidFill>
          <a:latin typeface="Arial" charset="0"/>
          <a:cs typeface="Arial" charset="0"/>
        </a:defRPr>
      </a:lvl6pPr>
      <a:lvl7pPr marL="914400" algn="l" rtl="0" fontAlgn="base">
        <a:spcBef>
          <a:spcPct val="0"/>
        </a:spcBef>
        <a:spcAft>
          <a:spcPct val="0"/>
        </a:spcAft>
        <a:defRPr sz="4400">
          <a:solidFill>
            <a:srgbClr val="6A737B"/>
          </a:solidFill>
          <a:latin typeface="Arial" charset="0"/>
          <a:cs typeface="Arial" charset="0"/>
        </a:defRPr>
      </a:lvl7pPr>
      <a:lvl8pPr marL="1371600" algn="l" rtl="0" fontAlgn="base">
        <a:spcBef>
          <a:spcPct val="0"/>
        </a:spcBef>
        <a:spcAft>
          <a:spcPct val="0"/>
        </a:spcAft>
        <a:defRPr sz="4400">
          <a:solidFill>
            <a:srgbClr val="6A737B"/>
          </a:solidFill>
          <a:latin typeface="Arial" charset="0"/>
          <a:cs typeface="Arial" charset="0"/>
        </a:defRPr>
      </a:lvl8pPr>
      <a:lvl9pPr marL="1828800" algn="l" rtl="0" fontAlgn="base">
        <a:spcBef>
          <a:spcPct val="0"/>
        </a:spcBef>
        <a:spcAft>
          <a:spcPct val="0"/>
        </a:spcAft>
        <a:defRPr sz="4400">
          <a:solidFill>
            <a:srgbClr val="6A737B"/>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6FBFBF5-861A-DA4C-9417-36B30D9E0567}"/>
              </a:ext>
            </a:extLst>
          </p:cNvPr>
          <p:cNvSpPr>
            <a:spLocks noGrp="1"/>
          </p:cNvSpPr>
          <p:nvPr>
            <p:ph type="body" sz="quarter" idx="12"/>
          </p:nvPr>
        </p:nvSpPr>
        <p:spPr>
          <a:xfrm>
            <a:off x="482285" y="2787774"/>
            <a:ext cx="5384698" cy="1037540"/>
          </a:xfrm>
        </p:spPr>
        <p:txBody>
          <a:bodyPr>
            <a:noAutofit/>
          </a:bodyPr>
          <a:lstStyle/>
          <a:p>
            <a:r>
              <a:rPr lang="en-US" dirty="0" smtClean="0"/>
              <a:t>Gloria Iatridis </a:t>
            </a:r>
          </a:p>
          <a:p>
            <a:r>
              <a:rPr lang="en-US" dirty="0" smtClean="0"/>
              <a:t>Assistant Deputy Minister, Policy, Innovation and Indigenous Connections</a:t>
            </a:r>
          </a:p>
          <a:p>
            <a:r>
              <a:rPr lang="en-CA" dirty="0" smtClean="0"/>
              <a:t>Alberta Children's Services </a:t>
            </a:r>
            <a:endParaRPr lang="en-US" dirty="0"/>
          </a:p>
          <a:p>
            <a:endParaRPr lang="en-US" dirty="0" smtClean="0"/>
          </a:p>
          <a:p>
            <a:r>
              <a:rPr lang="en-US" dirty="0" smtClean="0"/>
              <a:t>February 11, 2020</a:t>
            </a:r>
            <a:endParaRPr lang="en-US" dirty="0"/>
          </a:p>
        </p:txBody>
      </p:sp>
      <p:sp>
        <p:nvSpPr>
          <p:cNvPr id="4" name="Title 3">
            <a:extLst>
              <a:ext uri="{FF2B5EF4-FFF2-40B4-BE49-F238E27FC236}">
                <a16:creationId xmlns:a16="http://schemas.microsoft.com/office/drawing/2014/main" id="{04266AA2-AEFF-B04C-97C3-7CBA51385A93}"/>
              </a:ext>
            </a:extLst>
          </p:cNvPr>
          <p:cNvSpPr>
            <a:spLocks noGrp="1"/>
          </p:cNvSpPr>
          <p:nvPr>
            <p:ph type="ctrTitle"/>
          </p:nvPr>
        </p:nvSpPr>
        <p:spPr>
          <a:xfrm>
            <a:off x="472008" y="776545"/>
            <a:ext cx="5828184" cy="1507173"/>
          </a:xfrm>
        </p:spPr>
        <p:txBody>
          <a:bodyPr/>
          <a:lstStyle/>
          <a:p>
            <a:r>
              <a:rPr lang="en-US" sz="3000" dirty="0" smtClean="0"/>
              <a:t>Child and Family </a:t>
            </a:r>
            <a:r>
              <a:rPr lang="en-US" sz="3000" dirty="0" smtClean="0"/>
              <a:t>Services </a:t>
            </a:r>
            <a:r>
              <a:rPr lang="en-US" sz="3000" dirty="0" smtClean="0"/>
              <a:t>in Alberta</a:t>
            </a:r>
            <a:endParaRPr lang="en-US" sz="2000" dirty="0"/>
          </a:p>
        </p:txBody>
      </p:sp>
    </p:spTree>
    <p:extLst>
      <p:ext uri="{BB962C8B-B14F-4D97-AF65-F5344CB8AC3E}">
        <p14:creationId xmlns:p14="http://schemas.microsoft.com/office/powerpoint/2010/main" val="1757023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131590"/>
            <a:ext cx="7632848" cy="2859527"/>
          </a:xfrm>
        </p:spPr>
        <p:txBody>
          <a:bodyPr/>
          <a:lstStyle/>
          <a:p>
            <a:r>
              <a:rPr lang="en-US" dirty="0" smtClean="0"/>
              <a:t>The new C-92 principles and minimum standards for Indigenous children are being applied in Alberta</a:t>
            </a:r>
          </a:p>
          <a:p>
            <a:r>
              <a:rPr lang="en-US" dirty="0" smtClean="0"/>
              <a:t>CS will continue to request clarity from ISC on Coordination Agreements and IGBs </a:t>
            </a:r>
          </a:p>
          <a:p>
            <a:r>
              <a:rPr lang="en-CA" dirty="0" smtClean="0"/>
              <a:t>When CS receives notice/s from an IGB, we will determine the steps required to move forward</a:t>
            </a:r>
            <a:endParaRPr lang="en-US" dirty="0" smtClean="0"/>
          </a:p>
          <a:p>
            <a:r>
              <a:rPr lang="en-US" dirty="0" smtClean="0"/>
              <a:t>CS is committed to continuing to work together, build capacity and share information</a:t>
            </a:r>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10</a:t>
            </a:fld>
            <a:endParaRPr lang="en-US" dirty="0"/>
          </a:p>
        </p:txBody>
      </p:sp>
    </p:spTree>
    <p:extLst>
      <p:ext uri="{BB962C8B-B14F-4D97-AF65-F5344CB8AC3E}">
        <p14:creationId xmlns:p14="http://schemas.microsoft.com/office/powerpoint/2010/main" val="372338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00A0-27C9-8F46-B3A7-AC7120E18E8B}"/>
              </a:ext>
            </a:extLst>
          </p:cNvPr>
          <p:cNvSpPr>
            <a:spLocks noGrp="1"/>
          </p:cNvSpPr>
          <p:nvPr>
            <p:ph type="ctrTitle"/>
          </p:nvPr>
        </p:nvSpPr>
        <p:spPr/>
        <p:txBody>
          <a:bodyPr/>
          <a:lstStyle/>
          <a:p>
            <a:r>
              <a:rPr lang="en-US" dirty="0"/>
              <a:t>Questions?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5901" y="267944"/>
            <a:ext cx="4114800" cy="3924300"/>
          </a:xfrm>
          <a:prstGeom prst="rect">
            <a:avLst/>
          </a:prstGeom>
        </p:spPr>
      </p:pic>
    </p:spTree>
    <p:extLst>
      <p:ext uri="{BB962C8B-B14F-4D97-AF65-F5344CB8AC3E}">
        <p14:creationId xmlns:p14="http://schemas.microsoft.com/office/powerpoint/2010/main" val="422008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75FF-80E2-054E-BE49-95738E08457A}"/>
              </a:ext>
            </a:extLst>
          </p:cNvPr>
          <p:cNvSpPr>
            <a:spLocks noGrp="1"/>
          </p:cNvSpPr>
          <p:nvPr>
            <p:ph type="title"/>
          </p:nvPr>
        </p:nvSpPr>
        <p:spPr/>
        <p:txBody>
          <a:bodyPr/>
          <a:lstStyle/>
          <a:p>
            <a:r>
              <a:rPr lang="en-US" dirty="0" smtClean="0"/>
              <a:t>Objectives</a:t>
            </a:r>
            <a:endParaRPr lang="en-US" dirty="0"/>
          </a:p>
        </p:txBody>
      </p:sp>
      <p:pic>
        <p:nvPicPr>
          <p:cNvPr id="11" name="Picture 10">
            <a:extLst>
              <a:ext uri="{FF2B5EF4-FFF2-40B4-BE49-F238E27FC236}">
                <a16:creationId xmlns:a16="http://schemas.microsoft.com/office/drawing/2014/main" id="{525F314A-E37F-3C4F-9F3E-2481A834D9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885" y="3830644"/>
            <a:ext cx="404340" cy="448565"/>
          </a:xfrm>
          <a:prstGeom prst="rect">
            <a:avLst/>
          </a:prstGeom>
        </p:spPr>
      </p:pic>
      <p:pic>
        <p:nvPicPr>
          <p:cNvPr id="12" name="Picture 11">
            <a:extLst>
              <a:ext uri="{FF2B5EF4-FFF2-40B4-BE49-F238E27FC236}">
                <a16:creationId xmlns:a16="http://schemas.microsoft.com/office/drawing/2014/main" id="{3A970517-8BD0-BE4C-9065-EF1AF6FE18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503" y="2347325"/>
            <a:ext cx="402027" cy="382209"/>
          </a:xfrm>
          <a:prstGeom prst="rect">
            <a:avLst/>
          </a:prstGeom>
        </p:spPr>
      </p:pic>
      <p:sp>
        <p:nvSpPr>
          <p:cNvPr id="43" name="Content Placeholder 4">
            <a:extLst>
              <a:ext uri="{FF2B5EF4-FFF2-40B4-BE49-F238E27FC236}">
                <a16:creationId xmlns:a16="http://schemas.microsoft.com/office/drawing/2014/main" id="{2B183E82-5E97-C344-93D5-0D213C3E3AE5}"/>
              </a:ext>
            </a:extLst>
          </p:cNvPr>
          <p:cNvSpPr txBox="1">
            <a:spLocks/>
          </p:cNvSpPr>
          <p:nvPr/>
        </p:nvSpPr>
        <p:spPr bwMode="auto">
          <a:xfrm>
            <a:off x="539552" y="1039211"/>
            <a:ext cx="8234918" cy="354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Tx/>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spcBef>
                <a:spcPts val="600"/>
              </a:spcBef>
              <a:buAutoNum type="arabicPeriod"/>
            </a:pPr>
            <a:r>
              <a:rPr lang="en-US" sz="2000" dirty="0" smtClean="0"/>
              <a:t>Overview of the Act</a:t>
            </a:r>
          </a:p>
          <a:p>
            <a:pPr marL="457200" indent="-457200">
              <a:spcBef>
                <a:spcPts val="600"/>
              </a:spcBef>
              <a:buAutoNum type="arabicPeriod"/>
            </a:pPr>
            <a:r>
              <a:rPr lang="en-US" sz="2000" dirty="0" smtClean="0"/>
              <a:t>Minimum National Standards </a:t>
            </a:r>
          </a:p>
          <a:p>
            <a:pPr marL="1200150" lvl="1" indent="-457200">
              <a:spcBef>
                <a:spcPts val="600"/>
              </a:spcBef>
              <a:buFont typeface="Arial" panose="020B0604020202020204" pitchFamily="34" charset="0"/>
              <a:buChar char="•"/>
            </a:pPr>
            <a:r>
              <a:rPr lang="en-US" sz="1600" dirty="0" smtClean="0"/>
              <a:t>Alignment </a:t>
            </a:r>
            <a:r>
              <a:rPr lang="en-US" sz="1600" dirty="0"/>
              <a:t>with </a:t>
            </a:r>
            <a:r>
              <a:rPr lang="en-US" sz="1600" dirty="0" smtClean="0"/>
              <a:t>Child Youth and Family Enhancement Act</a:t>
            </a:r>
            <a:endParaRPr lang="en-US" sz="1600" dirty="0"/>
          </a:p>
          <a:p>
            <a:pPr marL="1200150" lvl="1" indent="-457200">
              <a:spcBef>
                <a:spcPts val="600"/>
              </a:spcBef>
              <a:buFont typeface="Arial" panose="020B0604020202020204" pitchFamily="34" charset="0"/>
              <a:buChar char="•"/>
            </a:pPr>
            <a:r>
              <a:rPr lang="en-US" sz="1600" dirty="0" smtClean="0"/>
              <a:t>Impact </a:t>
            </a:r>
            <a:r>
              <a:rPr lang="en-US" sz="1600" dirty="0"/>
              <a:t>to current Child Intervention policy and </a:t>
            </a:r>
            <a:r>
              <a:rPr lang="en-US" sz="1600" dirty="0" smtClean="0"/>
              <a:t>practice</a:t>
            </a:r>
          </a:p>
          <a:p>
            <a:pPr marL="457200" indent="-457200">
              <a:spcBef>
                <a:spcPts val="600"/>
              </a:spcBef>
              <a:buAutoNum type="arabicPeriod"/>
            </a:pPr>
            <a:r>
              <a:rPr lang="en-US" sz="2000" dirty="0" smtClean="0"/>
              <a:t>Coordination Agreements/IGBs</a:t>
            </a:r>
          </a:p>
          <a:p>
            <a:pPr marL="457200" indent="-457200">
              <a:spcBef>
                <a:spcPts val="600"/>
              </a:spcBef>
              <a:buAutoNum type="arabicPeriod"/>
            </a:pPr>
            <a:r>
              <a:rPr lang="en-US" sz="2000" dirty="0" smtClean="0"/>
              <a:t>Ongoing Work</a:t>
            </a:r>
          </a:p>
          <a:p>
            <a:pPr marL="457200" indent="-457200">
              <a:spcBef>
                <a:spcPts val="600"/>
              </a:spcBef>
              <a:buAutoNum type="arabicPeriod"/>
            </a:pPr>
            <a:r>
              <a:rPr lang="en-US" sz="2000" dirty="0" smtClean="0"/>
              <a:t>Questions </a:t>
            </a:r>
          </a:p>
          <a:p>
            <a:pPr>
              <a:spcBef>
                <a:spcPts val="600"/>
              </a:spcBef>
            </a:pPr>
            <a:endParaRPr lang="en-CA" dirty="0"/>
          </a:p>
        </p:txBody>
      </p:sp>
      <p:sp>
        <p:nvSpPr>
          <p:cNvPr id="53" name="Slide Number Placeholder 52">
            <a:extLst>
              <a:ext uri="{FF2B5EF4-FFF2-40B4-BE49-F238E27FC236}">
                <a16:creationId xmlns:a16="http://schemas.microsoft.com/office/drawing/2014/main" id="{2AEB837F-8D6D-1F4A-BA0A-D8501796CE7A}"/>
              </a:ext>
            </a:extLst>
          </p:cNvPr>
          <p:cNvSpPr>
            <a:spLocks noGrp="1"/>
          </p:cNvSpPr>
          <p:nvPr>
            <p:ph type="sldNum" sz="quarter" idx="4"/>
          </p:nvPr>
        </p:nvSpPr>
        <p:spPr/>
        <p:txBody>
          <a:bodyPr/>
          <a:lstStyle/>
          <a:p>
            <a:fld id="{3A2281A5-0AAD-5C43-9874-F8F3A9F5B29A}" type="slidenum">
              <a:rPr lang="en-US" smtClean="0"/>
              <a:pPr/>
              <a:t>2</a:t>
            </a:fld>
            <a:endParaRPr lang="en-US" dirty="0"/>
          </a:p>
        </p:txBody>
      </p:sp>
    </p:spTree>
    <p:extLst>
      <p:ext uri="{BB962C8B-B14F-4D97-AF65-F5344CB8AC3E}">
        <p14:creationId xmlns:p14="http://schemas.microsoft.com/office/powerpoint/2010/main" val="403645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59582"/>
            <a:ext cx="8219256" cy="3672408"/>
          </a:xfrm>
        </p:spPr>
        <p:txBody>
          <a:bodyPr/>
          <a:lstStyle/>
          <a:p>
            <a:pPr marL="0" indent="0">
              <a:buNone/>
            </a:pPr>
            <a:r>
              <a:rPr lang="en-CA" sz="2000" b="1" dirty="0" smtClean="0"/>
              <a:t>When:</a:t>
            </a:r>
          </a:p>
          <a:p>
            <a:r>
              <a:rPr lang="en-CA" sz="2000" dirty="0" smtClean="0"/>
              <a:t>Passed into law on June 21, 2019.</a:t>
            </a:r>
            <a:endParaRPr lang="en-CA" sz="2000" dirty="0"/>
          </a:p>
          <a:p>
            <a:r>
              <a:rPr lang="en-CA" sz="2000" dirty="0" smtClean="0"/>
              <a:t>Act came into force on January 1, 2020 </a:t>
            </a:r>
          </a:p>
          <a:p>
            <a:pPr marL="0" indent="0">
              <a:buNone/>
            </a:pPr>
            <a:endParaRPr lang="en-CA" sz="2000" b="1" dirty="0" smtClean="0"/>
          </a:p>
          <a:p>
            <a:pPr marL="0" indent="0">
              <a:buNone/>
            </a:pPr>
            <a:r>
              <a:rPr lang="en-CA" sz="2000" b="1" dirty="0" smtClean="0"/>
              <a:t>Who:</a:t>
            </a:r>
          </a:p>
          <a:p>
            <a:r>
              <a:rPr lang="en-US" sz="2000" dirty="0" smtClean="0">
                <a:latin typeface="Arial" charset="0"/>
              </a:rPr>
              <a:t>Applies to the </a:t>
            </a:r>
            <a:r>
              <a:rPr lang="en-US" sz="2000" dirty="0">
                <a:latin typeface="Arial" charset="0"/>
              </a:rPr>
              <a:t>provision of child and family services in relation to Indigenous </a:t>
            </a:r>
            <a:r>
              <a:rPr lang="en-US" sz="2000" dirty="0" smtClean="0">
                <a:latin typeface="Arial" charset="0"/>
              </a:rPr>
              <a:t>children. </a:t>
            </a:r>
          </a:p>
          <a:p>
            <a:pPr marL="0" indent="0">
              <a:buNone/>
            </a:pPr>
            <a:endParaRPr lang="en-CA" dirty="0" smtClean="0"/>
          </a:p>
        </p:txBody>
      </p:sp>
      <p:sp>
        <p:nvSpPr>
          <p:cNvPr id="3" name="Title 2"/>
          <p:cNvSpPr>
            <a:spLocks noGrp="1"/>
          </p:cNvSpPr>
          <p:nvPr>
            <p:ph type="title"/>
          </p:nvPr>
        </p:nvSpPr>
        <p:spPr/>
        <p:txBody>
          <a:bodyPr/>
          <a:lstStyle/>
          <a:p>
            <a:r>
              <a:rPr lang="en-CA" dirty="0" smtClean="0"/>
              <a:t>Overview of the Act</a:t>
            </a:r>
            <a:endParaRPr lang="en-CA"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3</a:t>
            </a:fld>
            <a:endParaRPr lang="en-US" dirty="0"/>
          </a:p>
        </p:txBody>
      </p:sp>
      <p:sp>
        <p:nvSpPr>
          <p:cNvPr id="5" name="Rectangle 4"/>
          <p:cNvSpPr/>
          <p:nvPr/>
        </p:nvSpPr>
        <p:spPr>
          <a:xfrm>
            <a:off x="1547664" y="3721795"/>
            <a:ext cx="5220072"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CA" dirty="0">
                <a:latin typeface="Arial" charset="0"/>
              </a:rPr>
              <a:t>Child and family </a:t>
            </a:r>
            <a:r>
              <a:rPr lang="en-CA" dirty="0" smtClean="0">
                <a:latin typeface="Arial" charset="0"/>
              </a:rPr>
              <a:t>service means</a:t>
            </a:r>
            <a:endParaRPr lang="en-CA" dirty="0">
              <a:latin typeface="Arial" charset="0"/>
            </a:endParaRPr>
          </a:p>
          <a:p>
            <a:pPr lvl="1"/>
            <a:r>
              <a:rPr lang="en-CA" sz="1400" dirty="0">
                <a:latin typeface="Arial" charset="0"/>
              </a:rPr>
              <a:t>“services to support children and families including prevention services, early intervention services and child protection services</a:t>
            </a:r>
            <a:r>
              <a:rPr lang="en-CA" sz="1400" dirty="0" smtClean="0">
                <a:latin typeface="Arial" charset="0"/>
              </a:rPr>
              <a:t>.”</a:t>
            </a:r>
            <a:endParaRPr lang="en-CA" sz="1400" dirty="0">
              <a:latin typeface="Arial" charset="0"/>
            </a:endParaRPr>
          </a:p>
        </p:txBody>
      </p:sp>
    </p:spTree>
    <p:extLst>
      <p:ext uri="{BB962C8B-B14F-4D97-AF65-F5344CB8AC3E}">
        <p14:creationId xmlns:p14="http://schemas.microsoft.com/office/powerpoint/2010/main" val="273249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46896" y="1814998"/>
            <a:ext cx="7200800" cy="1440160"/>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dirty="0"/>
          </a:p>
        </p:txBody>
      </p:sp>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11560" y="1059582"/>
            <a:ext cx="7560840" cy="3744416"/>
          </a:xfrm>
        </p:spPr>
        <p:txBody>
          <a:bodyPr/>
          <a:lstStyle/>
          <a:p>
            <a:pPr marL="0" indent="0">
              <a:buNone/>
            </a:pPr>
            <a:r>
              <a:rPr lang="en-US" sz="2000" dirty="0" smtClean="0"/>
              <a:t>There are three main parts of the Act:</a:t>
            </a:r>
          </a:p>
          <a:p>
            <a:pPr marL="514350" indent="-514350">
              <a:buAutoNum type="arabicPeriod"/>
            </a:pPr>
            <a:r>
              <a:rPr lang="en-US" sz="1800" dirty="0" smtClean="0"/>
              <a:t>Sections 1-8 lay out the interpretation and purpose of the Act.</a:t>
            </a:r>
          </a:p>
          <a:p>
            <a:pPr marL="514350" indent="-514350">
              <a:spcBef>
                <a:spcPts val="1200"/>
              </a:spcBef>
              <a:buAutoNum type="arabicPeriod"/>
            </a:pPr>
            <a:r>
              <a:rPr lang="en-US" sz="1800" dirty="0" smtClean="0"/>
              <a:t>Sections 9-17 establish </a:t>
            </a:r>
            <a:r>
              <a:rPr lang="en-CA" sz="1800" dirty="0" smtClean="0"/>
              <a:t>principles and minimum standards that </a:t>
            </a:r>
            <a:r>
              <a:rPr lang="en-CA" sz="1800" dirty="0"/>
              <a:t>guide the provision of </a:t>
            </a:r>
            <a:r>
              <a:rPr lang="en-CA" sz="1800" b="1" i="1" dirty="0"/>
              <a:t>child and family </a:t>
            </a:r>
            <a:r>
              <a:rPr lang="en-CA" sz="1800" b="1" i="1" dirty="0" smtClean="0"/>
              <a:t>services</a:t>
            </a:r>
            <a:r>
              <a:rPr lang="en-CA" sz="1800" dirty="0" smtClean="0"/>
              <a:t> </a:t>
            </a:r>
            <a:r>
              <a:rPr lang="en-CA" sz="1800" dirty="0"/>
              <a:t>provided in relation to Indigenous children regardless of service provider.</a:t>
            </a:r>
            <a:endParaRPr lang="en-CA" sz="1800" dirty="0" smtClean="0"/>
          </a:p>
          <a:p>
            <a:pPr marL="685800" lvl="1">
              <a:buFont typeface="Arial" panose="020B0604020202020204" pitchFamily="34" charset="0"/>
              <a:buChar char="•"/>
            </a:pPr>
            <a:r>
              <a:rPr lang="en-CA" sz="1400" dirty="0"/>
              <a:t>A</a:t>
            </a:r>
            <a:r>
              <a:rPr lang="en-CA" sz="1400" dirty="0" smtClean="0"/>
              <a:t>pply </a:t>
            </a:r>
            <a:r>
              <a:rPr lang="en-CA" sz="1400" dirty="0"/>
              <a:t>across Canada effective January 1, </a:t>
            </a:r>
            <a:r>
              <a:rPr lang="en-CA" sz="1400" dirty="0" smtClean="0"/>
              <a:t>2020 irrespective </a:t>
            </a:r>
            <a:r>
              <a:rPr lang="en-CA" sz="1400" dirty="0"/>
              <a:t>of the </a:t>
            </a:r>
            <a:r>
              <a:rPr lang="en-CA" sz="1400" dirty="0" smtClean="0"/>
              <a:t>existence </a:t>
            </a:r>
            <a:r>
              <a:rPr lang="en-CA" sz="1400" dirty="0"/>
              <a:t>of Indigenous Governing Bodies (IGBs</a:t>
            </a:r>
            <a:r>
              <a:rPr lang="en-CA" sz="1400" dirty="0" smtClean="0"/>
              <a:t>) </a:t>
            </a:r>
            <a:r>
              <a:rPr lang="en-CA" sz="1400" dirty="0"/>
              <a:t>or </a:t>
            </a:r>
            <a:r>
              <a:rPr lang="en-CA" sz="1400" dirty="0" smtClean="0"/>
              <a:t>coordination </a:t>
            </a:r>
            <a:r>
              <a:rPr lang="en-CA" sz="1400" dirty="0"/>
              <a:t>agreements. </a:t>
            </a:r>
            <a:endParaRPr lang="en-CA" sz="1400" dirty="0" smtClean="0"/>
          </a:p>
          <a:p>
            <a:pPr marL="514350" indent="-514350">
              <a:spcBef>
                <a:spcPts val="1200"/>
              </a:spcBef>
              <a:buFont typeface="Arial" charset="0"/>
              <a:buAutoNum type="arabicPeriod"/>
            </a:pPr>
            <a:r>
              <a:rPr lang="en-CA" sz="1800" dirty="0"/>
              <a:t>Sections 18-31 relate to </a:t>
            </a:r>
            <a:r>
              <a:rPr lang="en-CA" sz="1800" dirty="0" smtClean="0"/>
              <a:t>the</a:t>
            </a:r>
            <a:r>
              <a:rPr lang="en-CA" sz="1800" i="1" dirty="0" smtClean="0">
                <a:solidFill>
                  <a:srgbClr val="FF7900"/>
                </a:solidFill>
              </a:rPr>
              <a:t> </a:t>
            </a:r>
            <a:r>
              <a:rPr lang="en-CA" sz="1800" dirty="0" smtClean="0"/>
              <a:t>authority </a:t>
            </a:r>
            <a:r>
              <a:rPr lang="en-CA" sz="1800" dirty="0"/>
              <a:t>and the laws of I</a:t>
            </a:r>
            <a:r>
              <a:rPr lang="en-CA" sz="1800" dirty="0" smtClean="0"/>
              <a:t>ndigenous Governance Bodies.</a:t>
            </a:r>
            <a:endParaRPr lang="en-CA" sz="1800" dirty="0"/>
          </a:p>
          <a:p>
            <a:pPr marL="685800" lvl="1">
              <a:buFont typeface="Arial" panose="020B0604020202020204" pitchFamily="34" charset="0"/>
              <a:buChar char="•"/>
            </a:pPr>
            <a:r>
              <a:rPr lang="en-CA" sz="1400" dirty="0" smtClean="0"/>
              <a:t>Includes </a:t>
            </a:r>
            <a:r>
              <a:rPr lang="en-CA" sz="1400" dirty="0"/>
              <a:t>coordination agreements and </a:t>
            </a:r>
            <a:r>
              <a:rPr lang="en-CA" sz="1400" dirty="0" smtClean="0"/>
              <a:t>IGB laws.</a:t>
            </a:r>
            <a:endParaRPr lang="en-CA" sz="1050" dirty="0" smtClean="0"/>
          </a:p>
          <a:p>
            <a:pPr algn="ctr">
              <a:spcBef>
                <a:spcPts val="0"/>
              </a:spcBef>
              <a:buFont typeface="Arial" panose="020B0604020202020204" pitchFamily="34" charset="0"/>
              <a:buChar char="•"/>
            </a:pPr>
            <a:endParaRPr lang="en-CA" sz="700" dirty="0" smtClean="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CA" dirty="0" smtClean="0"/>
              <a:t>Overview of the Act</a:t>
            </a:r>
            <a:endParaRPr lang="en-US" dirty="0"/>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4</a:t>
            </a:fld>
            <a:endParaRPr lang="en-US" dirty="0"/>
          </a:p>
        </p:txBody>
      </p:sp>
    </p:spTree>
    <p:extLst>
      <p:ext uri="{BB962C8B-B14F-4D97-AF65-F5344CB8AC3E}">
        <p14:creationId xmlns:p14="http://schemas.microsoft.com/office/powerpoint/2010/main" val="75033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7061FF-74AE-E34D-A4BE-C6A553A80BB3}"/>
              </a:ext>
            </a:extLst>
          </p:cNvPr>
          <p:cNvSpPr>
            <a:spLocks noGrp="1"/>
          </p:cNvSpPr>
          <p:nvPr>
            <p:ph idx="1"/>
          </p:nvPr>
        </p:nvSpPr>
        <p:spPr>
          <a:xfrm>
            <a:off x="611560" y="1059582"/>
            <a:ext cx="7632848" cy="3600400"/>
          </a:xfrm>
        </p:spPr>
        <p:txBody>
          <a:bodyPr/>
          <a:lstStyle/>
          <a:p>
            <a:pPr marL="0" indent="0">
              <a:spcBef>
                <a:spcPts val="1800"/>
              </a:spcBef>
              <a:buNone/>
            </a:pPr>
            <a:r>
              <a:rPr lang="en-CA" sz="2000" dirty="0" smtClean="0"/>
              <a:t>“The purpose of this Act is to </a:t>
            </a:r>
          </a:p>
          <a:p>
            <a:pPr marL="0" indent="0">
              <a:spcBef>
                <a:spcPts val="1200"/>
              </a:spcBef>
              <a:buNone/>
            </a:pPr>
            <a:r>
              <a:rPr lang="en-CA" sz="2000" b="1" dirty="0" smtClean="0"/>
              <a:t>(a</a:t>
            </a:r>
            <a:r>
              <a:rPr lang="en-CA" sz="2000" b="1" dirty="0"/>
              <a:t>) </a:t>
            </a:r>
            <a:r>
              <a:rPr lang="en-CA" sz="2000" dirty="0"/>
              <a:t>affirm the inherent right of self-government, which includes jurisdiction in relation to child and family services</a:t>
            </a:r>
            <a:r>
              <a:rPr lang="en-CA" sz="2000" dirty="0" smtClean="0"/>
              <a:t>;</a:t>
            </a:r>
            <a:endParaRPr lang="en-CA" sz="2000" dirty="0"/>
          </a:p>
          <a:p>
            <a:pPr marL="0" indent="0">
              <a:spcBef>
                <a:spcPts val="1200"/>
              </a:spcBef>
              <a:buNone/>
            </a:pPr>
            <a:r>
              <a:rPr lang="en-CA" sz="2000" b="1" dirty="0"/>
              <a:t>(b) </a:t>
            </a:r>
            <a:r>
              <a:rPr lang="en-CA" sz="2000" dirty="0"/>
              <a:t>set out principles applicable, on a national level, to the provision of child and family services in relation to Indigenous children; and</a:t>
            </a:r>
          </a:p>
          <a:p>
            <a:pPr marL="0" indent="0">
              <a:spcBef>
                <a:spcPts val="1200"/>
              </a:spcBef>
              <a:buNone/>
            </a:pPr>
            <a:r>
              <a:rPr lang="en-CA" sz="2000" b="1" dirty="0"/>
              <a:t>(c) </a:t>
            </a:r>
            <a:r>
              <a:rPr lang="en-CA" sz="2000" dirty="0"/>
              <a:t>contribute to the implementation of the United Nations Declaration on the Rights of Indigenous Peoples</a:t>
            </a:r>
            <a:r>
              <a:rPr lang="en-CA" sz="2000" dirty="0" smtClean="0"/>
              <a:t>.”</a:t>
            </a:r>
            <a:endParaRPr lang="en-CA" sz="2000" dirty="0"/>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pPr marL="0" indent="0">
              <a:spcBef>
                <a:spcPts val="1800"/>
              </a:spcBef>
              <a:buNone/>
            </a:pPr>
            <a:r>
              <a:rPr lang="en-CA" dirty="0"/>
              <a:t>Section 8 - Purpose</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5</a:t>
            </a:fld>
            <a:endParaRPr lang="en-US" dirty="0"/>
          </a:p>
        </p:txBody>
      </p:sp>
    </p:spTree>
    <p:extLst>
      <p:ext uri="{BB962C8B-B14F-4D97-AF65-F5344CB8AC3E}">
        <p14:creationId xmlns:p14="http://schemas.microsoft.com/office/powerpoint/2010/main" val="397356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6097" y="491706"/>
            <a:ext cx="584775" cy="4364966"/>
          </a:xfrm>
          <a:prstGeom prst="rect">
            <a:avLst/>
          </a:prstGeom>
          <a:noFill/>
        </p:spPr>
        <p:txBody>
          <a:bodyPr vert="vert270" wrap="square" rtlCol="0" anchor="ctr" anchorCtr="1">
            <a:spAutoFit/>
          </a:bodyPr>
          <a:lstStyle/>
          <a:p>
            <a:r>
              <a:rPr lang="en-CA" sz="2600" b="1" dirty="0" smtClean="0">
                <a:solidFill>
                  <a:schemeClr val="accent3"/>
                </a:solidFill>
              </a:rPr>
              <a:t>Alignment to CYFEA</a:t>
            </a:r>
            <a:endParaRPr lang="en-CA" sz="2600" b="1" dirty="0">
              <a:solidFill>
                <a:schemeClr val="accent3"/>
              </a:solidFill>
            </a:endParaRPr>
          </a:p>
        </p:txBody>
      </p:sp>
      <p:pic>
        <p:nvPicPr>
          <p:cNvPr id="2" name="Picture 1"/>
          <p:cNvPicPr>
            <a:picLocks noChangeAspect="1"/>
          </p:cNvPicPr>
          <p:nvPr/>
        </p:nvPicPr>
        <p:blipFill>
          <a:blip r:embed="rId3"/>
          <a:stretch>
            <a:fillRect/>
          </a:stretch>
        </p:blipFill>
        <p:spPr>
          <a:xfrm>
            <a:off x="1115616" y="51470"/>
            <a:ext cx="7560840" cy="4928628"/>
          </a:xfrm>
          <a:prstGeom prst="rect">
            <a:avLst/>
          </a:prstGeom>
        </p:spPr>
      </p:pic>
    </p:spTree>
    <p:extLst>
      <p:ext uri="{BB962C8B-B14F-4D97-AF65-F5344CB8AC3E}">
        <p14:creationId xmlns:p14="http://schemas.microsoft.com/office/powerpoint/2010/main" val="249214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548" y="1131590"/>
            <a:ext cx="8147248" cy="2520280"/>
          </a:xfrm>
        </p:spPr>
        <p:txBody>
          <a:bodyPr/>
          <a:lstStyle/>
          <a:p>
            <a:pPr marL="0" indent="0">
              <a:buNone/>
            </a:pPr>
            <a:r>
              <a:rPr lang="en-US" sz="2200" dirty="0" smtClean="0"/>
              <a:t>As of January 1</a:t>
            </a:r>
            <a:r>
              <a:rPr lang="en-US" sz="2200" baseline="30000" dirty="0" smtClean="0"/>
              <a:t>st</a:t>
            </a:r>
            <a:r>
              <a:rPr lang="en-US" sz="2200" dirty="0" smtClean="0"/>
              <a:t>, 2020 </a:t>
            </a:r>
            <a:r>
              <a:rPr lang="en-US" sz="2200" i="1" u="sng" dirty="0" smtClean="0"/>
              <a:t>minimum national standards </a:t>
            </a:r>
            <a:r>
              <a:rPr lang="en-US" sz="2200" dirty="0" smtClean="0"/>
              <a:t>apply</a:t>
            </a:r>
            <a:endParaRPr lang="en-CA" sz="2200" dirty="0"/>
          </a:p>
          <a:p>
            <a:pPr marL="0" indent="0">
              <a:buNone/>
            </a:pPr>
            <a:r>
              <a:rPr lang="en-CA" sz="2200" dirty="0" smtClean="0"/>
              <a:t>To date:</a:t>
            </a:r>
            <a:endParaRPr lang="en-CA" sz="2200" dirty="0"/>
          </a:p>
          <a:p>
            <a:r>
              <a:rPr lang="en-CA" sz="2200" dirty="0" smtClean="0"/>
              <a:t>CS completed a comparison of CYFEA and C-92 and there is overall </a:t>
            </a:r>
            <a:r>
              <a:rPr lang="en-CA" sz="2200" dirty="0"/>
              <a:t>significant alignment </a:t>
            </a:r>
            <a:endParaRPr lang="en-CA" sz="2200" dirty="0" smtClean="0"/>
          </a:p>
          <a:p>
            <a:r>
              <a:rPr lang="en-CA" sz="2200" dirty="0" smtClean="0"/>
              <a:t>Emphasis on awareness with staff</a:t>
            </a:r>
          </a:p>
          <a:p>
            <a:r>
              <a:rPr lang="en-CA" sz="2200" dirty="0" smtClean="0"/>
              <a:t>Awareness building with other ministries</a:t>
            </a:r>
            <a:endParaRPr lang="en-CA" sz="1800" dirty="0" smtClean="0"/>
          </a:p>
          <a:p>
            <a:r>
              <a:rPr lang="en-CA" sz="2200" dirty="0" smtClean="0"/>
              <a:t>Continue to request clarity from ISC</a:t>
            </a:r>
          </a:p>
          <a:p>
            <a:endParaRPr lang="en-CA" sz="2200" dirty="0" smtClean="0"/>
          </a:p>
          <a:p>
            <a:pPr marL="0" indent="0">
              <a:buNone/>
            </a:pPr>
            <a:endParaRPr lang="en-CA" sz="1800" dirty="0" smtClean="0"/>
          </a:p>
          <a:p>
            <a:pPr marL="0" indent="0">
              <a:buNone/>
            </a:pPr>
            <a:endParaRPr lang="en-CA" sz="1800" dirty="0"/>
          </a:p>
        </p:txBody>
      </p:sp>
      <p:sp>
        <p:nvSpPr>
          <p:cNvPr id="3" name="Title 2"/>
          <p:cNvSpPr>
            <a:spLocks noGrp="1"/>
          </p:cNvSpPr>
          <p:nvPr>
            <p:ph type="title"/>
          </p:nvPr>
        </p:nvSpPr>
        <p:spPr/>
        <p:txBody>
          <a:bodyPr/>
          <a:lstStyle/>
          <a:p>
            <a:r>
              <a:rPr lang="en-CA" sz="2700" dirty="0"/>
              <a:t>Minimum National Standards</a:t>
            </a:r>
          </a:p>
        </p:txBody>
      </p:sp>
      <p:sp>
        <p:nvSpPr>
          <p:cNvPr id="4" name="Slide Number Placeholder 3"/>
          <p:cNvSpPr>
            <a:spLocks noGrp="1"/>
          </p:cNvSpPr>
          <p:nvPr>
            <p:ph type="sldNum" sz="quarter" idx="4"/>
          </p:nvPr>
        </p:nvSpPr>
        <p:spPr/>
        <p:txBody>
          <a:bodyPr/>
          <a:lstStyle/>
          <a:p>
            <a:fld id="{3A2281A5-0AAD-5C43-9874-F8F3A9F5B29A}" type="slidenum">
              <a:rPr lang="en-US" smtClean="0"/>
              <a:pPr/>
              <a:t>7</a:t>
            </a:fld>
            <a:endParaRPr lang="en-US" dirty="0"/>
          </a:p>
        </p:txBody>
      </p:sp>
    </p:spTree>
    <p:extLst>
      <p:ext uri="{BB962C8B-B14F-4D97-AF65-F5344CB8AC3E}">
        <p14:creationId xmlns:p14="http://schemas.microsoft.com/office/powerpoint/2010/main" val="2589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4318" y="1203598"/>
            <a:ext cx="8280920" cy="3384376"/>
          </a:xfrm>
        </p:spPr>
        <p:txBody>
          <a:bodyPr/>
          <a:lstStyle/>
          <a:p>
            <a:r>
              <a:rPr lang="en-CA" sz="2200" dirty="0" smtClean="0"/>
              <a:t>Minister Schulz has met with numerous First Nations and Metis over the past 6 months</a:t>
            </a:r>
            <a:endParaRPr lang="en-US" sz="2200" dirty="0" smtClean="0"/>
          </a:p>
          <a:p>
            <a:r>
              <a:rPr lang="en-US" sz="2200" dirty="0" smtClean="0"/>
              <a:t>No </a:t>
            </a:r>
            <a:r>
              <a:rPr lang="en-US" sz="2200" dirty="0"/>
              <a:t>notice </a:t>
            </a:r>
            <a:r>
              <a:rPr lang="en-US" sz="2200" dirty="0" smtClean="0"/>
              <a:t>or request to enter into a coordination agreement has been received by Alberta</a:t>
            </a:r>
          </a:p>
          <a:p>
            <a:pPr lvl="1"/>
            <a:r>
              <a:rPr lang="en-CA" sz="1800" dirty="0" smtClean="0"/>
              <a:t>Cowessess First Nation, Saskatchewan </a:t>
            </a:r>
            <a:endParaRPr lang="en-US" sz="1800" dirty="0"/>
          </a:p>
          <a:p>
            <a:r>
              <a:rPr lang="en-US" sz="2200" dirty="0" smtClean="0"/>
              <a:t>Unclear on processes for notification to Province and how ISC will define an Indigenous Governance Body</a:t>
            </a:r>
          </a:p>
          <a:p>
            <a:r>
              <a:rPr lang="en-US" dirty="0" smtClean="0"/>
              <a:t>CS is awaiting more information on the official website</a:t>
            </a:r>
          </a:p>
          <a:p>
            <a:endParaRPr lang="en-US" sz="2200" dirty="0" smtClean="0"/>
          </a:p>
          <a:p>
            <a:endParaRPr lang="en-US" sz="2200" dirty="0"/>
          </a:p>
        </p:txBody>
      </p:sp>
      <p:sp>
        <p:nvSpPr>
          <p:cNvPr id="3" name="Title 2"/>
          <p:cNvSpPr>
            <a:spLocks noGrp="1"/>
          </p:cNvSpPr>
          <p:nvPr>
            <p:ph type="title"/>
          </p:nvPr>
        </p:nvSpPr>
        <p:spPr/>
        <p:txBody>
          <a:bodyPr/>
          <a:lstStyle/>
          <a:p>
            <a:r>
              <a:rPr lang="en-CA" sz="2800" dirty="0" smtClean="0"/>
              <a:t>Coordination Agreements</a:t>
            </a:r>
            <a:endParaRPr lang="en-CA" sz="2800"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8</a:t>
            </a:fld>
            <a:endParaRPr lang="en-US" dirty="0"/>
          </a:p>
        </p:txBody>
      </p:sp>
    </p:spTree>
    <p:extLst>
      <p:ext uri="{BB962C8B-B14F-4D97-AF65-F5344CB8AC3E}">
        <p14:creationId xmlns:p14="http://schemas.microsoft.com/office/powerpoint/2010/main" val="100824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39552" y="1131590"/>
            <a:ext cx="7632848" cy="2859527"/>
          </a:xfrm>
        </p:spPr>
        <p:txBody>
          <a:bodyPr/>
          <a:lstStyle/>
          <a:p>
            <a:r>
              <a:rPr lang="en-US" sz="2000" dirty="0" smtClean="0"/>
              <a:t>Over the last 10 years, child intervention practice in Alberta has been shifting; there is a move towards greater:</a:t>
            </a:r>
          </a:p>
          <a:p>
            <a:pPr lvl="1"/>
            <a:r>
              <a:rPr lang="en-US" dirty="0" smtClean="0"/>
              <a:t>Cultural connections, kinship, notice, and Indigenous </a:t>
            </a:r>
            <a:r>
              <a:rPr lang="en-US" dirty="0"/>
              <a:t>c</a:t>
            </a:r>
            <a:r>
              <a:rPr lang="en-US" dirty="0" smtClean="0"/>
              <a:t>ultural </a:t>
            </a:r>
            <a:r>
              <a:rPr lang="en-US" dirty="0"/>
              <a:t>u</a:t>
            </a:r>
            <a:r>
              <a:rPr lang="en-US" dirty="0" smtClean="0"/>
              <a:t>nderstanding</a:t>
            </a:r>
          </a:p>
          <a:p>
            <a:r>
              <a:rPr lang="en-US" sz="2000" dirty="0" smtClean="0"/>
              <a:t>C-92 is strongly aligned with CYFEA</a:t>
            </a:r>
          </a:p>
          <a:p>
            <a:pPr lvl="1"/>
            <a:r>
              <a:rPr lang="en-US" i="1" dirty="0" smtClean="0"/>
              <a:t>Child, Youth and Family Enhancement Act amended </a:t>
            </a:r>
            <a:r>
              <a:rPr lang="en-US" dirty="0" smtClean="0"/>
              <a:t>in February 2019 </a:t>
            </a:r>
            <a:r>
              <a:rPr lang="en-US" i="1" dirty="0" smtClean="0"/>
              <a:t>(Bill 22)</a:t>
            </a:r>
          </a:p>
          <a:p>
            <a:r>
              <a:rPr lang="en-US" sz="2000" dirty="0" smtClean="0"/>
              <a:t>CS continues to work with DFNAs to deliver services and build stronger alignment </a:t>
            </a:r>
          </a:p>
          <a:p>
            <a:r>
              <a:rPr lang="en-US" sz="2000" dirty="0" smtClean="0"/>
              <a:t>Regardless of C-92, there is a need to continue working together to continue to improve services to children</a:t>
            </a:r>
            <a:endParaRPr lang="en-US" sz="2000" dirty="0"/>
          </a:p>
        </p:txBody>
      </p:sp>
      <p:sp>
        <p:nvSpPr>
          <p:cNvPr id="7" name="Title 6"/>
          <p:cNvSpPr>
            <a:spLocks noGrp="1"/>
          </p:cNvSpPr>
          <p:nvPr>
            <p:ph type="title"/>
          </p:nvPr>
        </p:nvSpPr>
        <p:spPr/>
        <p:txBody>
          <a:bodyPr/>
          <a:lstStyle/>
          <a:p>
            <a:r>
              <a:rPr lang="en-US" dirty="0" smtClean="0"/>
              <a:t>Ongoing work</a:t>
            </a:r>
            <a:endParaRPr lang="en-US" dirty="0"/>
          </a:p>
        </p:txBody>
      </p:sp>
      <p:sp>
        <p:nvSpPr>
          <p:cNvPr id="6" name="Slide Number Placeholder 5"/>
          <p:cNvSpPr>
            <a:spLocks noGrp="1"/>
          </p:cNvSpPr>
          <p:nvPr>
            <p:ph type="sldNum" sz="quarter" idx="4"/>
          </p:nvPr>
        </p:nvSpPr>
        <p:spPr/>
        <p:txBody>
          <a:bodyPr/>
          <a:lstStyle/>
          <a:p>
            <a:fld id="{3A2281A5-0AAD-5C43-9874-F8F3A9F5B29A}" type="slidenum">
              <a:rPr lang="en-US" smtClean="0"/>
              <a:pPr/>
              <a:t>9</a:t>
            </a:fld>
            <a:endParaRPr lang="en-US" dirty="0"/>
          </a:p>
        </p:txBody>
      </p:sp>
    </p:spTree>
    <p:extLst>
      <p:ext uri="{BB962C8B-B14F-4D97-AF65-F5344CB8AC3E}">
        <p14:creationId xmlns:p14="http://schemas.microsoft.com/office/powerpoint/2010/main" val="230374766"/>
      </p:ext>
    </p:extLst>
  </p:cSld>
  <p:clrMapOvr>
    <a:masterClrMapping/>
  </p:clrMapOvr>
</p:sld>
</file>

<file path=ppt/theme/theme1.xml><?xml version="1.0" encoding="utf-8"?>
<a:theme xmlns:a="http://schemas.openxmlformats.org/drawingml/2006/main" name="Title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Government of Alberta PowerPoint Template - 2017</Template>
  <TotalTime>24060</TotalTime>
  <Words>1691</Words>
  <Application>Microsoft Office PowerPoint</Application>
  <PresentationFormat>On-screen Show (16:9)</PresentationFormat>
  <Paragraphs>151</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Title Slides</vt:lpstr>
      <vt:lpstr>Body slides</vt:lpstr>
      <vt:lpstr>Child and Family Services in Alberta</vt:lpstr>
      <vt:lpstr>Objectives</vt:lpstr>
      <vt:lpstr>Overview of the Act</vt:lpstr>
      <vt:lpstr>Overview of the Act</vt:lpstr>
      <vt:lpstr>Section 8 - Purpose</vt:lpstr>
      <vt:lpstr>PowerPoint Presentation</vt:lpstr>
      <vt:lpstr>Minimum National Standards</vt:lpstr>
      <vt:lpstr>Coordination Agreements</vt:lpstr>
      <vt:lpstr>Ongoing work</vt:lpstr>
      <vt:lpstr>Summary</vt:lpstr>
      <vt:lpstr>Questions?</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chris.gusen</dc:creator>
  <cp:lastModifiedBy>Gloria Iatridis</cp:lastModifiedBy>
  <cp:revision>433</cp:revision>
  <cp:lastPrinted>2020-02-10T19:01:05Z</cp:lastPrinted>
  <dcterms:created xsi:type="dcterms:W3CDTF">2017-11-22T23:36:19Z</dcterms:created>
  <dcterms:modified xsi:type="dcterms:W3CDTF">2020-02-10T19:12:18Z</dcterms:modified>
</cp:coreProperties>
</file>