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4" y="1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899C-C530-45C5-8E51-16369679D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304316-A00C-4B21-805B-CBE61B4DB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E02A-76B5-4E93-9F40-B789F1B91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75059-D405-4D13-89FB-1EBE536F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C24E6-4673-4C1E-916A-31004AB2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218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E953C-3639-4F51-8A0B-33C632572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9B69C-FF79-453C-B639-85EFB99F6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4F54B-7406-45AC-9FCC-818DC2F2E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E5649-FD73-4C72-9FC5-C8E36A59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3FAE4-C83D-4E83-81B0-585F0AE42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133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767139-5CE5-4157-AC5C-A3C69DF11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13043-8CD2-49E2-AF1E-D00735E0FF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F7483-DDBF-47E0-B22B-58F5368D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54D78-DE27-4137-871E-D956251F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5F657-A9F7-4037-A369-42FC7389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6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89455-C666-48E0-AB23-648F1C18B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B7818-38AF-406D-B054-33AC77C73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FF5B6-5D5B-4718-AA6D-FF714494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1CCC1-3E9B-403C-A572-5C6717CE1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0973-AED5-4392-910B-236080560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151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45C2B-2318-4941-B778-CEF161385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0FDC5-84BC-4E69-9ABA-ECF373AAF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B4704-ADEC-47EF-912C-42AE0B8F9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C35F8-28AC-4580-80B0-A3E6C1E2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48844-06A7-420C-951A-59B935E8E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792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6E3B-4763-4BA9-89EA-2360EE8D6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A3E7B-3182-4077-9609-BBADBA988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B75C0-68B0-4728-87F6-88F0300C7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B3B18-1F97-4ECE-83D7-53EDED40A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1E50A-076E-42E3-8862-C0DDF8DE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DDE1E-8AFA-41D5-9FED-0E297F03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733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5822E-9B31-479C-8354-387020A74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4A4B2-1AE2-426B-B860-9EFF43C6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416451-8D6A-4C9E-9009-7ECE7E43A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00D0B5-37DC-4E38-B4C0-520904AF9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925F1-F0CE-46B1-ACC1-8BE549051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BE67F-8CF0-4020-A6BE-98458883C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01637D-E785-4BFA-A43E-BC2AB86D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566B0-4491-4A87-BB9C-3F666B9EA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85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2803-A975-410E-934D-E9D26F87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94FE5E-B3BF-4B19-99AE-D54EE64D7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510DA5-4C4A-444A-BFF6-6A11FB40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29722-33DE-40D6-8D86-CF0C23105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65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9AEB3-D095-4785-8EDD-2516BCCEE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39F2D-55CC-429D-A815-5E39D3B33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CE0D-C67E-4E73-8096-037D3D8E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28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F1D0B-831C-426C-BA0A-7C909BD5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FEC5F-D071-4CF5-9EA6-F6525286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9EB96B-5FD0-44C6-8B64-C0FAC792F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64998-A9B9-419D-B3E5-44C864B1E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425B6-20DE-4721-BD8E-559FADE1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C0FAD-4E3A-4E15-B552-CE64B82E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70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2BC21-6391-4C9C-98CF-4AD0C437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7A385-887B-4D74-AE8E-57067E9A6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A8C62-742A-4742-A479-93DF647CD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56AFA-9F14-45AA-B968-B3D9D9CDE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9C7BA-BF88-4F1A-AC18-CB4011383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7C606D-313E-4CA1-9FB9-89B04C9B6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002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3F05A6-A91C-4239-9A6B-DBD5330CE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FA5E6-6064-4D02-9880-169A0339B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E3B75-10FE-4F7C-9ADA-A8F65305A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E755-B6DE-480F-A9CF-8C4996941AC9}" type="datetimeFigureOut">
              <a:rPr lang="en-CA" smtClean="0"/>
              <a:t>2020-03-05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32028-508A-4076-AB65-E7E5DF5B5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79ACF-A422-42F8-9D29-9A045E982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D902-635A-4B98-A1B0-1B0E8AF933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659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3BA9CD8D-8E0C-47BC-8021-0CAD1260B6EF}"/>
              </a:ext>
            </a:extLst>
          </p:cNvPr>
          <p:cNvSpPr/>
          <p:nvPr/>
        </p:nvSpPr>
        <p:spPr>
          <a:xfrm>
            <a:off x="4333653" y="1063666"/>
            <a:ext cx="1549273" cy="5794333"/>
          </a:xfrm>
          <a:prstGeom prst="flowChartProcess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F2B4928-00B5-46C1-A8EF-0597FA4E5A0C}"/>
              </a:ext>
            </a:extLst>
          </p:cNvPr>
          <p:cNvCxnSpPr>
            <a:cxnSpLocks/>
          </p:cNvCxnSpPr>
          <p:nvPr/>
        </p:nvCxnSpPr>
        <p:spPr>
          <a:xfrm flipV="1">
            <a:off x="0" y="976858"/>
            <a:ext cx="12191999" cy="10788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2847DD-9A62-46AD-AFDB-F0244114A75E}"/>
              </a:ext>
            </a:extLst>
          </p:cNvPr>
          <p:cNvCxnSpPr>
            <a:cxnSpLocks/>
          </p:cNvCxnSpPr>
          <p:nvPr/>
        </p:nvCxnSpPr>
        <p:spPr>
          <a:xfrm>
            <a:off x="4328796" y="1336235"/>
            <a:ext cx="39041" cy="529898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06ECA27-DE4A-44AA-97DA-25F4D8F5D6BA}"/>
              </a:ext>
            </a:extLst>
          </p:cNvPr>
          <p:cNvCxnSpPr>
            <a:cxnSpLocks/>
          </p:cNvCxnSpPr>
          <p:nvPr/>
        </p:nvCxnSpPr>
        <p:spPr>
          <a:xfrm>
            <a:off x="5844244" y="1007477"/>
            <a:ext cx="0" cy="5850523"/>
          </a:xfrm>
          <a:prstGeom prst="line">
            <a:avLst/>
          </a:prstGeom>
          <a:ln w="635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9FEFBAF-4BF5-4AE8-8FC6-EF2003AA1984}"/>
              </a:ext>
            </a:extLst>
          </p:cNvPr>
          <p:cNvSpPr txBox="1"/>
          <p:nvPr/>
        </p:nvSpPr>
        <p:spPr>
          <a:xfrm>
            <a:off x="160151" y="1162217"/>
            <a:ext cx="4161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latin typeface="Aldhabi" panose="01000000000000000000" pitchFamily="2" charset="-78"/>
                <a:cs typeface="Aldhabi" panose="01000000000000000000" pitchFamily="2" charset="-78"/>
              </a:rPr>
              <a:t>Sovereign Inherent Rights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F2E3B8-8231-4049-AF87-0FBC373611AD}"/>
              </a:ext>
            </a:extLst>
          </p:cNvPr>
          <p:cNvSpPr txBox="1"/>
          <p:nvPr/>
        </p:nvSpPr>
        <p:spPr>
          <a:xfrm>
            <a:off x="7163354" y="963446"/>
            <a:ext cx="15844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latin typeface="Aldhabi" panose="01000000000000000000" pitchFamily="2" charset="-78"/>
                <a:cs typeface="Aldhabi" panose="01000000000000000000" pitchFamily="2" charset="-78"/>
              </a:rPr>
              <a:t>Crown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075A2C-70EC-4C3C-BCC2-75848B0C0F95}"/>
              </a:ext>
            </a:extLst>
          </p:cNvPr>
          <p:cNvSpPr txBox="1"/>
          <p:nvPr/>
        </p:nvSpPr>
        <p:spPr>
          <a:xfrm>
            <a:off x="4378712" y="1069578"/>
            <a:ext cx="13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>
                <a:latin typeface="Aldhabi" panose="01000000000000000000" pitchFamily="2" charset="-78"/>
                <a:cs typeface="Aldhabi" panose="01000000000000000000" pitchFamily="2" charset="-78"/>
              </a:rPr>
              <a:t>TREATY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DE214B-BF6B-4ECB-A316-FDFF6B179B49}"/>
              </a:ext>
            </a:extLst>
          </p:cNvPr>
          <p:cNvSpPr txBox="1"/>
          <p:nvPr/>
        </p:nvSpPr>
        <p:spPr>
          <a:xfrm>
            <a:off x="4435281" y="5917588"/>
            <a:ext cx="1076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Tribunal Justice </a:t>
            </a:r>
          </a:p>
          <a:p>
            <a:pPr algn="ctr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4EF214-25C3-44EF-A3A7-4717099EAECD}"/>
              </a:ext>
            </a:extLst>
          </p:cNvPr>
          <p:cNvSpPr txBox="1"/>
          <p:nvPr/>
        </p:nvSpPr>
        <p:spPr>
          <a:xfrm>
            <a:off x="5119433" y="386809"/>
            <a:ext cx="17207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Natural Laws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DEB039-9E67-4FAC-9BA1-CD871DBD3B51}"/>
              </a:ext>
            </a:extLst>
          </p:cNvPr>
          <p:cNvSpPr txBox="1"/>
          <p:nvPr/>
        </p:nvSpPr>
        <p:spPr>
          <a:xfrm>
            <a:off x="5212957" y="691593"/>
            <a:ext cx="1528763" cy="338554"/>
          </a:xfrm>
          <a:prstGeom prst="rect">
            <a:avLst/>
          </a:prstGeom>
          <a:noFill/>
          <a:ln w="0">
            <a:noFill/>
          </a:ln>
        </p:spPr>
        <p:txBody>
          <a:bodyPr wrap="square" rtlCol="0">
            <a:spAutoFit/>
          </a:bodyPr>
          <a:lstStyle/>
          <a:p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Treaty Law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5B674F2-5569-4822-8604-2C1A00D9435D}"/>
              </a:ext>
            </a:extLst>
          </p:cNvPr>
          <p:cNvSpPr/>
          <p:nvPr/>
        </p:nvSpPr>
        <p:spPr>
          <a:xfrm>
            <a:off x="903566" y="2434099"/>
            <a:ext cx="1697901" cy="1656622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Sovereign Nations of Treaty 7</a:t>
            </a:r>
          </a:p>
          <a:p>
            <a:pPr algn="ctr"/>
            <a:r>
              <a:rPr lang="en-CA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5E293A4-581C-4D8C-8620-ED1977672538}"/>
              </a:ext>
            </a:extLst>
          </p:cNvPr>
          <p:cNvSpPr txBox="1"/>
          <p:nvPr/>
        </p:nvSpPr>
        <p:spPr>
          <a:xfrm>
            <a:off x="7981955" y="1735208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CANADA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C746591-D614-4A85-AC8E-4A8BD50348C0}"/>
              </a:ext>
            </a:extLst>
          </p:cNvPr>
          <p:cNvSpPr txBox="1"/>
          <p:nvPr/>
        </p:nvSpPr>
        <p:spPr>
          <a:xfrm>
            <a:off x="8717085" y="2306538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DIAND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9C04205-ED00-4B19-BFEF-B3067CCB7966}"/>
              </a:ext>
            </a:extLst>
          </p:cNvPr>
          <p:cNvSpPr/>
          <p:nvPr/>
        </p:nvSpPr>
        <p:spPr>
          <a:xfrm>
            <a:off x="9470436" y="1461827"/>
            <a:ext cx="1380343" cy="769441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Bill C-92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164064D-3D57-45F8-AC06-17E13541A93C}"/>
              </a:ext>
            </a:extLst>
          </p:cNvPr>
          <p:cNvCxnSpPr>
            <a:cxnSpLocks/>
          </p:cNvCxnSpPr>
          <p:nvPr/>
        </p:nvCxnSpPr>
        <p:spPr>
          <a:xfrm flipH="1" flipV="1">
            <a:off x="8876906" y="2073762"/>
            <a:ext cx="200368" cy="23277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1CF4E09-B020-4105-BBA3-B0780FFB07DE}"/>
              </a:ext>
            </a:extLst>
          </p:cNvPr>
          <p:cNvCxnSpPr/>
          <p:nvPr/>
        </p:nvCxnSpPr>
        <p:spPr>
          <a:xfrm flipH="1">
            <a:off x="8604528" y="2675870"/>
            <a:ext cx="286556" cy="38834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ECA3D23-974C-4F87-AC1C-3957B34B3ADA}"/>
              </a:ext>
            </a:extLst>
          </p:cNvPr>
          <p:cNvCxnSpPr/>
          <p:nvPr/>
        </p:nvCxnSpPr>
        <p:spPr>
          <a:xfrm>
            <a:off x="9289918" y="2675870"/>
            <a:ext cx="237004" cy="3688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9FAC25B-13E8-4C2D-9EE5-7C397A419E64}"/>
              </a:ext>
            </a:extLst>
          </p:cNvPr>
          <p:cNvSpPr txBox="1"/>
          <p:nvPr/>
        </p:nvSpPr>
        <p:spPr>
          <a:xfrm>
            <a:off x="8237914" y="3059668"/>
            <a:ext cx="609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ISC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785CA21-902D-421F-A61A-32660D9291F2}"/>
              </a:ext>
            </a:extLst>
          </p:cNvPr>
          <p:cNvSpPr txBox="1"/>
          <p:nvPr/>
        </p:nvSpPr>
        <p:spPr>
          <a:xfrm>
            <a:off x="9192646" y="3063652"/>
            <a:ext cx="1108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CIRNAC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44716F8-55C5-4752-B877-D3A032E85C3B}"/>
              </a:ext>
            </a:extLst>
          </p:cNvPr>
          <p:cNvCxnSpPr>
            <a:cxnSpLocks/>
            <a:endCxn id="68" idx="0"/>
          </p:cNvCxnSpPr>
          <p:nvPr/>
        </p:nvCxnSpPr>
        <p:spPr>
          <a:xfrm flipH="1">
            <a:off x="5084802" y="1896894"/>
            <a:ext cx="2775148" cy="94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34E5FFEC-7D87-49AF-A33B-FA991C6C7C0C}"/>
              </a:ext>
            </a:extLst>
          </p:cNvPr>
          <p:cNvSpPr txBox="1"/>
          <p:nvPr/>
        </p:nvSpPr>
        <p:spPr>
          <a:xfrm>
            <a:off x="1016244" y="1925653"/>
            <a:ext cx="1697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Legislation Laws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CABD689-9398-434B-900B-05831084AFA5}"/>
              </a:ext>
            </a:extLst>
          </p:cNvPr>
          <p:cNvSpPr/>
          <p:nvPr/>
        </p:nvSpPr>
        <p:spPr>
          <a:xfrm>
            <a:off x="7067164" y="4099468"/>
            <a:ext cx="525556" cy="476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5E667C-B5CC-43D9-AD14-2A6D1BFAC84E}"/>
              </a:ext>
            </a:extLst>
          </p:cNvPr>
          <p:cNvSpPr txBox="1"/>
          <p:nvPr/>
        </p:nvSpPr>
        <p:spPr>
          <a:xfrm>
            <a:off x="7453833" y="3589702"/>
            <a:ext cx="1150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ALBERTA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834289F-7529-4279-B156-45DD00A70E7B}"/>
              </a:ext>
            </a:extLst>
          </p:cNvPr>
          <p:cNvCxnSpPr>
            <a:cxnSpLocks/>
          </p:cNvCxnSpPr>
          <p:nvPr/>
        </p:nvCxnSpPr>
        <p:spPr>
          <a:xfrm>
            <a:off x="8093413" y="2070646"/>
            <a:ext cx="0" cy="1419174"/>
          </a:xfrm>
          <a:prstGeom prst="line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60D6AB3-8BB4-4672-A5A4-AD95FBA453FB}"/>
              </a:ext>
            </a:extLst>
          </p:cNvPr>
          <p:cNvCxnSpPr>
            <a:cxnSpLocks/>
          </p:cNvCxnSpPr>
          <p:nvPr/>
        </p:nvCxnSpPr>
        <p:spPr>
          <a:xfrm>
            <a:off x="4591455" y="298364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47A392B-26B1-4A48-B25E-EE7A2702B36C}"/>
              </a:ext>
            </a:extLst>
          </p:cNvPr>
          <p:cNvCxnSpPr>
            <a:cxnSpLocks/>
          </p:cNvCxnSpPr>
          <p:nvPr/>
        </p:nvCxnSpPr>
        <p:spPr>
          <a:xfrm>
            <a:off x="4731155" y="298999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DC32A96-24D9-4F18-9699-E1C70488D429}"/>
              </a:ext>
            </a:extLst>
          </p:cNvPr>
          <p:cNvCxnSpPr>
            <a:cxnSpLocks/>
          </p:cNvCxnSpPr>
          <p:nvPr/>
        </p:nvCxnSpPr>
        <p:spPr>
          <a:xfrm>
            <a:off x="4864505" y="298999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8508FF0-A7DE-4445-93D5-A930BB68B16B}"/>
              </a:ext>
            </a:extLst>
          </p:cNvPr>
          <p:cNvCxnSpPr>
            <a:cxnSpLocks/>
          </p:cNvCxnSpPr>
          <p:nvPr/>
        </p:nvCxnSpPr>
        <p:spPr>
          <a:xfrm>
            <a:off x="4978805" y="298999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B6C8165-FB4F-48A2-881D-C6947E68F76F}"/>
              </a:ext>
            </a:extLst>
          </p:cNvPr>
          <p:cNvCxnSpPr>
            <a:cxnSpLocks/>
          </p:cNvCxnSpPr>
          <p:nvPr/>
        </p:nvCxnSpPr>
        <p:spPr>
          <a:xfrm>
            <a:off x="5093105" y="298364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189F6A95-F135-4CDE-A596-91469B70B6F4}"/>
              </a:ext>
            </a:extLst>
          </p:cNvPr>
          <p:cNvSpPr txBox="1"/>
          <p:nvPr/>
        </p:nvSpPr>
        <p:spPr>
          <a:xfrm>
            <a:off x="4392542" y="2712997"/>
            <a:ext cx="1092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Treaty Rights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755A3A1-DDCC-4954-AC44-256933A27739}"/>
              </a:ext>
            </a:extLst>
          </p:cNvPr>
          <p:cNvCxnSpPr>
            <a:cxnSpLocks/>
          </p:cNvCxnSpPr>
          <p:nvPr/>
        </p:nvCxnSpPr>
        <p:spPr>
          <a:xfrm>
            <a:off x="5212957" y="298364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0BA491B-4EF0-457C-A9E1-520DCE7ACB94}"/>
              </a:ext>
            </a:extLst>
          </p:cNvPr>
          <p:cNvSpPr txBox="1"/>
          <p:nvPr/>
        </p:nvSpPr>
        <p:spPr>
          <a:xfrm>
            <a:off x="4382526" y="1906311"/>
            <a:ext cx="1404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Program Services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8D9A326-DA00-491D-9B9B-2F1B1C9A818C}"/>
              </a:ext>
            </a:extLst>
          </p:cNvPr>
          <p:cNvSpPr/>
          <p:nvPr/>
        </p:nvSpPr>
        <p:spPr>
          <a:xfrm>
            <a:off x="7508416" y="4545276"/>
            <a:ext cx="525556" cy="4766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98DC027-056A-4F2A-A479-F8F4A2013985}"/>
              </a:ext>
            </a:extLst>
          </p:cNvPr>
          <p:cNvSpPr/>
          <p:nvPr/>
        </p:nvSpPr>
        <p:spPr>
          <a:xfrm>
            <a:off x="7968457" y="4991084"/>
            <a:ext cx="525556" cy="47665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9D99C0B-F366-44E2-AB77-E18B05E2D7D6}"/>
              </a:ext>
            </a:extLst>
          </p:cNvPr>
          <p:cNvSpPr txBox="1"/>
          <p:nvPr/>
        </p:nvSpPr>
        <p:spPr>
          <a:xfrm>
            <a:off x="9108225" y="4307391"/>
            <a:ext cx="2401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AB Children’s Services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F775A0B-5F85-4CB0-83B9-E9007655EFFC}"/>
              </a:ext>
            </a:extLst>
          </p:cNvPr>
          <p:cNvSpPr txBox="1"/>
          <p:nvPr/>
        </p:nvSpPr>
        <p:spPr>
          <a:xfrm>
            <a:off x="9127614" y="4645945"/>
            <a:ext cx="2664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DFNA’s (Delegated First Nation Agencies)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23974F-886B-46D7-9CDF-215AB05DE211}"/>
              </a:ext>
            </a:extLst>
          </p:cNvPr>
          <p:cNvSpPr txBox="1"/>
          <p:nvPr/>
        </p:nvSpPr>
        <p:spPr>
          <a:xfrm>
            <a:off x="9108226" y="5247841"/>
            <a:ext cx="2101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Band Designates</a:t>
            </a:r>
            <a:endParaRPr lang="en-CA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FB8AD2-4FB5-45D3-9A33-7DC44137E799}"/>
              </a:ext>
            </a:extLst>
          </p:cNvPr>
          <p:cNvCxnSpPr>
            <a:cxnSpLocks/>
          </p:cNvCxnSpPr>
          <p:nvPr/>
        </p:nvCxnSpPr>
        <p:spPr>
          <a:xfrm flipV="1">
            <a:off x="3048427" y="4545426"/>
            <a:ext cx="4018737" cy="5072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802F654-7972-45DE-8F04-51F1008D5501}"/>
              </a:ext>
            </a:extLst>
          </p:cNvPr>
          <p:cNvCxnSpPr>
            <a:cxnSpLocks/>
          </p:cNvCxnSpPr>
          <p:nvPr/>
        </p:nvCxnSpPr>
        <p:spPr>
          <a:xfrm flipV="1">
            <a:off x="3116988" y="4906487"/>
            <a:ext cx="4391428" cy="3083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8CFFB23-922D-4FB4-A4DE-CBC04297765E}"/>
              </a:ext>
            </a:extLst>
          </p:cNvPr>
          <p:cNvCxnSpPr>
            <a:cxnSpLocks/>
          </p:cNvCxnSpPr>
          <p:nvPr/>
        </p:nvCxnSpPr>
        <p:spPr>
          <a:xfrm flipV="1">
            <a:off x="3056050" y="5343431"/>
            <a:ext cx="4794303" cy="173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9B23A3C-16DC-4AED-AC75-9A9FD2536BC9}"/>
              </a:ext>
            </a:extLst>
          </p:cNvPr>
          <p:cNvCxnSpPr>
            <a:cxnSpLocks/>
          </p:cNvCxnSpPr>
          <p:nvPr/>
        </p:nvCxnSpPr>
        <p:spPr>
          <a:xfrm flipH="1">
            <a:off x="5061333" y="3765864"/>
            <a:ext cx="2245955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71E8F6FC-5F9F-4E2C-8DBA-182B581600BB}"/>
              </a:ext>
            </a:extLst>
          </p:cNvPr>
          <p:cNvSpPr/>
          <p:nvPr/>
        </p:nvSpPr>
        <p:spPr>
          <a:xfrm>
            <a:off x="8860707" y="4320691"/>
            <a:ext cx="266883" cy="242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717D30F4-47FB-4F02-ABA4-05EB49EECEBF}"/>
              </a:ext>
            </a:extLst>
          </p:cNvPr>
          <p:cNvSpPr/>
          <p:nvPr/>
        </p:nvSpPr>
        <p:spPr>
          <a:xfrm>
            <a:off x="8851037" y="4748807"/>
            <a:ext cx="266883" cy="24205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E457327-2308-4A41-929C-F9FA2DC8B393}"/>
              </a:ext>
            </a:extLst>
          </p:cNvPr>
          <p:cNvSpPr/>
          <p:nvPr/>
        </p:nvSpPr>
        <p:spPr>
          <a:xfrm>
            <a:off x="8872018" y="5281671"/>
            <a:ext cx="266883" cy="2420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2C2E21A-04E9-456D-BAFD-8F5C9F126065}"/>
              </a:ext>
            </a:extLst>
          </p:cNvPr>
          <p:cNvSpPr/>
          <p:nvPr/>
        </p:nvSpPr>
        <p:spPr>
          <a:xfrm>
            <a:off x="2599144" y="3717595"/>
            <a:ext cx="2132003" cy="772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3FF4B520-EFFC-492A-AA48-FA3E321449BE}"/>
              </a:ext>
            </a:extLst>
          </p:cNvPr>
          <p:cNvSpPr/>
          <p:nvPr/>
        </p:nvSpPr>
        <p:spPr>
          <a:xfrm>
            <a:off x="2643041" y="2345427"/>
            <a:ext cx="2132003" cy="772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AFEB928F-1B88-4621-9541-21E1A6FCE57A}"/>
              </a:ext>
            </a:extLst>
          </p:cNvPr>
          <p:cNvSpPr/>
          <p:nvPr/>
        </p:nvSpPr>
        <p:spPr>
          <a:xfrm>
            <a:off x="2919369" y="2675870"/>
            <a:ext cx="676310" cy="62613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910BB3F-8DC0-43BC-BA69-AD267BFAC11A}"/>
              </a:ext>
            </a:extLst>
          </p:cNvPr>
          <p:cNvCxnSpPr>
            <a:cxnSpLocks/>
          </p:cNvCxnSpPr>
          <p:nvPr/>
        </p:nvCxnSpPr>
        <p:spPr>
          <a:xfrm flipV="1">
            <a:off x="3624262" y="2093949"/>
            <a:ext cx="4205843" cy="800874"/>
          </a:xfrm>
          <a:prstGeom prst="line">
            <a:avLst/>
          </a:prstGeom>
          <a:ln w="12700">
            <a:prstDash val="dashDot"/>
            <a:headEnd type="oval"/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7DE67C1-2DE1-49C2-9341-3E3D5C8359AF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3624262" y="3054341"/>
            <a:ext cx="3829571" cy="704638"/>
          </a:xfrm>
          <a:prstGeom prst="line">
            <a:avLst/>
          </a:prstGeom>
          <a:ln w="12700">
            <a:prstDash val="dashDot"/>
            <a:headEnd type="oval"/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054EC244-68B5-421F-9526-080E3D176395}"/>
              </a:ext>
            </a:extLst>
          </p:cNvPr>
          <p:cNvSpPr/>
          <p:nvPr/>
        </p:nvSpPr>
        <p:spPr>
          <a:xfrm>
            <a:off x="9438017" y="3491123"/>
            <a:ext cx="2029129" cy="723854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CYFE (Child Youth Family Enhancement Act)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EC4E10E-5371-48D1-8714-49F1DBE81EE6}"/>
              </a:ext>
            </a:extLst>
          </p:cNvPr>
          <p:cNvSpPr txBox="1"/>
          <p:nvPr/>
        </p:nvSpPr>
        <p:spPr>
          <a:xfrm>
            <a:off x="5294335" y="67631"/>
            <a:ext cx="11771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CREATOR</a:t>
            </a:r>
          </a:p>
        </p:txBody>
      </p:sp>
      <p:pic>
        <p:nvPicPr>
          <p:cNvPr id="3" name="Picture 2" descr="A close up of a pen&#10;&#10;Description automatically generated">
            <a:extLst>
              <a:ext uri="{FF2B5EF4-FFF2-40B4-BE49-F238E27FC236}">
                <a16:creationId xmlns:a16="http://schemas.microsoft.com/office/drawing/2014/main" id="{B46BB087-3131-4142-8353-02EC8CEAF6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189" y="5384897"/>
            <a:ext cx="710254" cy="5326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48DD1DC2-355E-4639-955E-1EB08F7889B9}"/>
              </a:ext>
            </a:extLst>
          </p:cNvPr>
          <p:cNvSpPr txBox="1"/>
          <p:nvPr/>
        </p:nvSpPr>
        <p:spPr>
          <a:xfrm>
            <a:off x="9140688" y="5780705"/>
            <a:ext cx="2513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Coordination Agreements </a:t>
            </a:r>
            <a:endParaRPr lang="en-CA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DB411F71-EDE7-4F57-AE5F-BB9F8062D04B}"/>
              </a:ext>
            </a:extLst>
          </p:cNvPr>
          <p:cNvSpPr/>
          <p:nvPr/>
        </p:nvSpPr>
        <p:spPr>
          <a:xfrm>
            <a:off x="8904480" y="5814535"/>
            <a:ext cx="266883" cy="2420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A9791E01-A0EE-4753-A746-8AC54B67532F}"/>
              </a:ext>
            </a:extLst>
          </p:cNvPr>
          <p:cNvSpPr/>
          <p:nvPr/>
        </p:nvSpPr>
        <p:spPr>
          <a:xfrm>
            <a:off x="7953092" y="5593231"/>
            <a:ext cx="525556" cy="47665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824ABB7A-36FE-4ABB-9FC7-29FDD1F464FB}"/>
              </a:ext>
            </a:extLst>
          </p:cNvPr>
          <p:cNvCxnSpPr>
            <a:cxnSpLocks/>
          </p:cNvCxnSpPr>
          <p:nvPr/>
        </p:nvCxnSpPr>
        <p:spPr>
          <a:xfrm>
            <a:off x="3208450" y="5513193"/>
            <a:ext cx="4651500" cy="35265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6D31901D-9C54-42D0-9E08-0474FA847192}"/>
              </a:ext>
            </a:extLst>
          </p:cNvPr>
          <p:cNvSpPr txBox="1"/>
          <p:nvPr/>
        </p:nvSpPr>
        <p:spPr>
          <a:xfrm>
            <a:off x="4435281" y="4079396"/>
            <a:ext cx="1289683" cy="9812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Transition- Change Management Plan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90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48 0.04004 L -0.38594 0.21435 " pathEditMode="relative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1028 0.16528 " pathEditMode="relative" ptsTypes="AA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987 0.13333 " pathEditMode="relative" ptsTypes="AA">
                                      <p:cBhvr>
                                        <p:cTn id="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987 0.13333 " pathEditMode="relative" ptsTypes="AA">
                                      <p:cBhvr>
                                        <p:cTn id="18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9" grpId="0" animBg="1"/>
      <p:bldP spid="70" grpId="0" animBg="1"/>
      <p:bldP spid="8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3BA9CD8D-8E0C-47BC-8021-0CAD1260B6EF}"/>
              </a:ext>
            </a:extLst>
          </p:cNvPr>
          <p:cNvSpPr/>
          <p:nvPr/>
        </p:nvSpPr>
        <p:spPr>
          <a:xfrm>
            <a:off x="4333653" y="646180"/>
            <a:ext cx="3568822" cy="6211820"/>
          </a:xfrm>
          <a:prstGeom prst="flowChartProcess">
            <a:avLst/>
          </a:prstGeom>
          <a:solidFill>
            <a:schemeClr val="accent1">
              <a:lumMod val="20000"/>
              <a:lumOff val="8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2847DD-9A62-46AD-AFDB-F0244114A75E}"/>
              </a:ext>
            </a:extLst>
          </p:cNvPr>
          <p:cNvCxnSpPr>
            <a:cxnSpLocks/>
          </p:cNvCxnSpPr>
          <p:nvPr/>
        </p:nvCxnSpPr>
        <p:spPr>
          <a:xfrm>
            <a:off x="4328796" y="1336235"/>
            <a:ext cx="39041" cy="529898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9FEFBAF-4BF5-4AE8-8FC6-EF2003AA1984}"/>
              </a:ext>
            </a:extLst>
          </p:cNvPr>
          <p:cNvSpPr txBox="1"/>
          <p:nvPr/>
        </p:nvSpPr>
        <p:spPr>
          <a:xfrm>
            <a:off x="30330" y="408698"/>
            <a:ext cx="41614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>
                <a:latin typeface="Aldhabi" panose="01000000000000000000" pitchFamily="2" charset="-78"/>
                <a:cs typeface="Aldhabi" panose="01000000000000000000" pitchFamily="2" charset="-78"/>
              </a:rPr>
              <a:t>Sovereign Inherent Rights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F2E3B8-8231-4049-AF87-0FBC373611AD}"/>
              </a:ext>
            </a:extLst>
          </p:cNvPr>
          <p:cNvSpPr txBox="1"/>
          <p:nvPr/>
        </p:nvSpPr>
        <p:spPr>
          <a:xfrm>
            <a:off x="9031686" y="382816"/>
            <a:ext cx="2296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latin typeface="Aldhabi" panose="01000000000000000000" pitchFamily="2" charset="-78"/>
                <a:cs typeface="Aldhabi" panose="01000000000000000000" pitchFamily="2" charset="-78"/>
              </a:rPr>
              <a:t>Crown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075A2C-70EC-4C3C-BCC2-75848B0C0F95}"/>
              </a:ext>
            </a:extLst>
          </p:cNvPr>
          <p:cNvSpPr txBox="1"/>
          <p:nvPr/>
        </p:nvSpPr>
        <p:spPr>
          <a:xfrm>
            <a:off x="5212957" y="530260"/>
            <a:ext cx="1666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Aldhabi" panose="01000000000000000000" pitchFamily="2" charset="-78"/>
                <a:cs typeface="Aldhabi" panose="01000000000000000000" pitchFamily="2" charset="-78"/>
              </a:rPr>
              <a:t>TREATY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DE214B-BF6B-4ECB-A316-FDFF6B179B49}"/>
              </a:ext>
            </a:extLst>
          </p:cNvPr>
          <p:cNvSpPr txBox="1"/>
          <p:nvPr/>
        </p:nvSpPr>
        <p:spPr>
          <a:xfrm>
            <a:off x="5581567" y="5975891"/>
            <a:ext cx="1076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Tribunal Justice </a:t>
            </a:r>
          </a:p>
          <a:p>
            <a:pPr algn="ctr"/>
            <a:r>
              <a:rPr lang="en-CA" sz="1400" dirty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5E293A4-581C-4D8C-8620-ED1977672538}"/>
              </a:ext>
            </a:extLst>
          </p:cNvPr>
          <p:cNvSpPr txBox="1"/>
          <p:nvPr/>
        </p:nvSpPr>
        <p:spPr>
          <a:xfrm>
            <a:off x="10163267" y="1493258"/>
            <a:ext cx="10695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CANADA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C746591-D614-4A85-AC8E-4A8BD50348C0}"/>
              </a:ext>
            </a:extLst>
          </p:cNvPr>
          <p:cNvSpPr txBox="1"/>
          <p:nvPr/>
        </p:nvSpPr>
        <p:spPr>
          <a:xfrm>
            <a:off x="10212397" y="2319070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DIAND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19C04205-ED00-4B19-BFEF-B3067CCB7966}"/>
              </a:ext>
            </a:extLst>
          </p:cNvPr>
          <p:cNvSpPr/>
          <p:nvPr/>
        </p:nvSpPr>
        <p:spPr>
          <a:xfrm>
            <a:off x="10770609" y="1798589"/>
            <a:ext cx="1069524" cy="635119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dirty="0"/>
              <a:t>Bill C-92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2164064D-3D57-45F8-AC06-17E13541A93C}"/>
              </a:ext>
            </a:extLst>
          </p:cNvPr>
          <p:cNvCxnSpPr>
            <a:cxnSpLocks/>
          </p:cNvCxnSpPr>
          <p:nvPr/>
        </p:nvCxnSpPr>
        <p:spPr>
          <a:xfrm flipV="1">
            <a:off x="10572586" y="1848933"/>
            <a:ext cx="0" cy="4701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1CF4E09-B020-4105-BBA3-B0780FFB07DE}"/>
              </a:ext>
            </a:extLst>
          </p:cNvPr>
          <p:cNvCxnSpPr/>
          <p:nvPr/>
        </p:nvCxnSpPr>
        <p:spPr>
          <a:xfrm flipH="1">
            <a:off x="10099840" y="2688402"/>
            <a:ext cx="286556" cy="388343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ECA3D23-974C-4F87-AC1C-3957B34B3ADA}"/>
              </a:ext>
            </a:extLst>
          </p:cNvPr>
          <p:cNvCxnSpPr/>
          <p:nvPr/>
        </p:nvCxnSpPr>
        <p:spPr>
          <a:xfrm>
            <a:off x="10785230" y="2688402"/>
            <a:ext cx="237004" cy="36888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9FAC25B-13E8-4C2D-9EE5-7C397A419E64}"/>
              </a:ext>
            </a:extLst>
          </p:cNvPr>
          <p:cNvSpPr txBox="1"/>
          <p:nvPr/>
        </p:nvSpPr>
        <p:spPr>
          <a:xfrm>
            <a:off x="9733226" y="3072200"/>
            <a:ext cx="6093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ISC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785CA21-902D-421F-A61A-32660D9291F2}"/>
              </a:ext>
            </a:extLst>
          </p:cNvPr>
          <p:cNvSpPr txBox="1"/>
          <p:nvPr/>
        </p:nvSpPr>
        <p:spPr>
          <a:xfrm>
            <a:off x="10687958" y="3076184"/>
            <a:ext cx="1108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CIRNAC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44716F8-55C5-4752-B877-D3A032E85C3B}"/>
              </a:ext>
            </a:extLst>
          </p:cNvPr>
          <p:cNvCxnSpPr>
            <a:cxnSpLocks/>
          </p:cNvCxnSpPr>
          <p:nvPr/>
        </p:nvCxnSpPr>
        <p:spPr>
          <a:xfrm flipH="1">
            <a:off x="7244414" y="1697711"/>
            <a:ext cx="2775148" cy="94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51273AFA-90C7-4481-867C-447F93BFB452}"/>
              </a:ext>
            </a:extLst>
          </p:cNvPr>
          <p:cNvGrpSpPr/>
          <p:nvPr/>
        </p:nvGrpSpPr>
        <p:grpSpPr>
          <a:xfrm>
            <a:off x="735403" y="4108174"/>
            <a:ext cx="1678526" cy="1716453"/>
            <a:chOff x="903566" y="1925653"/>
            <a:chExt cx="1810579" cy="2271085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5B674F2-5569-4822-8604-2C1A00D9435D}"/>
                </a:ext>
              </a:extLst>
            </p:cNvPr>
            <p:cNvSpPr/>
            <p:nvPr/>
          </p:nvSpPr>
          <p:spPr>
            <a:xfrm>
              <a:off x="903566" y="2540116"/>
              <a:ext cx="1697901" cy="1656622"/>
            </a:xfrm>
            <a:prstGeom prst="ellipse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  <a:prstDash val="sysDot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CA" sz="11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Sovereign Nations Tretay7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4E5FFEC-7D87-49AF-A33B-FA991C6C7C0C}"/>
                </a:ext>
              </a:extLst>
            </p:cNvPr>
            <p:cNvSpPr txBox="1"/>
            <p:nvPr/>
          </p:nvSpPr>
          <p:spPr>
            <a:xfrm>
              <a:off x="1016244" y="1925653"/>
              <a:ext cx="16979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>
                  <a:latin typeface="Arial" panose="020B0604020202020204" pitchFamily="34" charset="0"/>
                  <a:cs typeface="Arial" panose="020B0604020202020204" pitchFamily="34" charset="0"/>
                </a:rPr>
                <a:t>Legislation Laws</a:t>
              </a:r>
            </a:p>
          </p:txBody>
        </p:sp>
      </p:grpSp>
      <p:sp>
        <p:nvSpPr>
          <p:cNvPr id="33" name="Oval 32">
            <a:extLst>
              <a:ext uri="{FF2B5EF4-FFF2-40B4-BE49-F238E27FC236}">
                <a16:creationId xmlns:a16="http://schemas.microsoft.com/office/drawing/2014/main" id="{DCABD689-9398-434B-900B-05831084AFA5}"/>
              </a:ext>
            </a:extLst>
          </p:cNvPr>
          <p:cNvSpPr/>
          <p:nvPr/>
        </p:nvSpPr>
        <p:spPr>
          <a:xfrm>
            <a:off x="8631821" y="4679937"/>
            <a:ext cx="525556" cy="4766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5E667C-B5CC-43D9-AD14-2A6D1BFAC84E}"/>
              </a:ext>
            </a:extLst>
          </p:cNvPr>
          <p:cNvSpPr txBox="1"/>
          <p:nvPr/>
        </p:nvSpPr>
        <p:spPr>
          <a:xfrm>
            <a:off x="9993845" y="4509234"/>
            <a:ext cx="1150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ALBERTA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834289F-7529-4279-B156-45DD00A70E7B}"/>
              </a:ext>
            </a:extLst>
          </p:cNvPr>
          <p:cNvCxnSpPr>
            <a:cxnSpLocks/>
          </p:cNvCxnSpPr>
          <p:nvPr/>
        </p:nvCxnSpPr>
        <p:spPr>
          <a:xfrm>
            <a:off x="10633425" y="2990178"/>
            <a:ext cx="0" cy="1419174"/>
          </a:xfrm>
          <a:prstGeom prst="line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60D6AB3-8BB4-4672-A5A4-AD95FBA453FB}"/>
              </a:ext>
            </a:extLst>
          </p:cNvPr>
          <p:cNvCxnSpPr>
            <a:cxnSpLocks/>
          </p:cNvCxnSpPr>
          <p:nvPr/>
        </p:nvCxnSpPr>
        <p:spPr>
          <a:xfrm>
            <a:off x="4591455" y="298364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47A392B-26B1-4A48-B25E-EE7A2702B36C}"/>
              </a:ext>
            </a:extLst>
          </p:cNvPr>
          <p:cNvCxnSpPr>
            <a:cxnSpLocks/>
          </p:cNvCxnSpPr>
          <p:nvPr/>
        </p:nvCxnSpPr>
        <p:spPr>
          <a:xfrm>
            <a:off x="4731155" y="298999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DC32A96-24D9-4F18-9699-E1C70488D429}"/>
              </a:ext>
            </a:extLst>
          </p:cNvPr>
          <p:cNvCxnSpPr>
            <a:cxnSpLocks/>
          </p:cNvCxnSpPr>
          <p:nvPr/>
        </p:nvCxnSpPr>
        <p:spPr>
          <a:xfrm>
            <a:off x="4864505" y="298999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8508FF0-A7DE-4445-93D5-A930BB68B16B}"/>
              </a:ext>
            </a:extLst>
          </p:cNvPr>
          <p:cNvCxnSpPr>
            <a:cxnSpLocks/>
          </p:cNvCxnSpPr>
          <p:nvPr/>
        </p:nvCxnSpPr>
        <p:spPr>
          <a:xfrm>
            <a:off x="4978805" y="298999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B6C8165-FB4F-48A2-881D-C6947E68F76F}"/>
              </a:ext>
            </a:extLst>
          </p:cNvPr>
          <p:cNvCxnSpPr>
            <a:cxnSpLocks/>
          </p:cNvCxnSpPr>
          <p:nvPr/>
        </p:nvCxnSpPr>
        <p:spPr>
          <a:xfrm>
            <a:off x="5093105" y="298364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189F6A95-F135-4CDE-A596-91469B70B6F4}"/>
              </a:ext>
            </a:extLst>
          </p:cNvPr>
          <p:cNvSpPr txBox="1"/>
          <p:nvPr/>
        </p:nvSpPr>
        <p:spPr>
          <a:xfrm>
            <a:off x="4392542" y="2712997"/>
            <a:ext cx="10926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Treaty Rights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755A3A1-DDCC-4954-AC44-256933A27739}"/>
              </a:ext>
            </a:extLst>
          </p:cNvPr>
          <p:cNvCxnSpPr>
            <a:cxnSpLocks/>
          </p:cNvCxnSpPr>
          <p:nvPr/>
        </p:nvCxnSpPr>
        <p:spPr>
          <a:xfrm>
            <a:off x="5212957" y="2983646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0BA491B-4EF0-457C-A9E1-520DCE7ACB94}"/>
              </a:ext>
            </a:extLst>
          </p:cNvPr>
          <p:cNvSpPr txBox="1"/>
          <p:nvPr/>
        </p:nvSpPr>
        <p:spPr>
          <a:xfrm>
            <a:off x="5271846" y="1256986"/>
            <a:ext cx="14045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Program Services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8D9A326-DA00-491D-9B9B-2F1B1C9A818C}"/>
              </a:ext>
            </a:extLst>
          </p:cNvPr>
          <p:cNvSpPr/>
          <p:nvPr/>
        </p:nvSpPr>
        <p:spPr>
          <a:xfrm>
            <a:off x="8152000" y="5012909"/>
            <a:ext cx="525556" cy="47665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98DC027-056A-4F2A-A479-F8F4A2013985}"/>
              </a:ext>
            </a:extLst>
          </p:cNvPr>
          <p:cNvSpPr/>
          <p:nvPr/>
        </p:nvSpPr>
        <p:spPr>
          <a:xfrm>
            <a:off x="8106265" y="5542889"/>
            <a:ext cx="525556" cy="47665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9D99C0B-F366-44E2-AB77-E18B05E2D7D6}"/>
              </a:ext>
            </a:extLst>
          </p:cNvPr>
          <p:cNvSpPr txBox="1"/>
          <p:nvPr/>
        </p:nvSpPr>
        <p:spPr>
          <a:xfrm>
            <a:off x="9593947" y="5067334"/>
            <a:ext cx="2401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AB Children’s Services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F775A0B-5F85-4CB0-83B9-E9007655EFFC}"/>
              </a:ext>
            </a:extLst>
          </p:cNvPr>
          <p:cNvSpPr txBox="1"/>
          <p:nvPr/>
        </p:nvSpPr>
        <p:spPr>
          <a:xfrm>
            <a:off x="9613336" y="5405888"/>
            <a:ext cx="2664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DFNA’s (Delegated First Nation Agencies)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A23974F-886B-46D7-9CDF-215AB05DE211}"/>
              </a:ext>
            </a:extLst>
          </p:cNvPr>
          <p:cNvSpPr txBox="1"/>
          <p:nvPr/>
        </p:nvSpPr>
        <p:spPr>
          <a:xfrm>
            <a:off x="9593948" y="6007784"/>
            <a:ext cx="2101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Band Designates</a:t>
            </a:r>
            <a:endParaRPr lang="en-CA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FB8AD2-4FB5-45D3-9A33-7DC44137E799}"/>
              </a:ext>
            </a:extLst>
          </p:cNvPr>
          <p:cNvCxnSpPr>
            <a:cxnSpLocks/>
          </p:cNvCxnSpPr>
          <p:nvPr/>
        </p:nvCxnSpPr>
        <p:spPr>
          <a:xfrm flipV="1">
            <a:off x="3048427" y="4798399"/>
            <a:ext cx="5499225" cy="25430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8802F654-7972-45DE-8F04-51F1008D5501}"/>
              </a:ext>
            </a:extLst>
          </p:cNvPr>
          <p:cNvCxnSpPr>
            <a:cxnSpLocks/>
            <a:endCxn id="69" idx="1"/>
          </p:cNvCxnSpPr>
          <p:nvPr/>
        </p:nvCxnSpPr>
        <p:spPr>
          <a:xfrm flipV="1">
            <a:off x="3116988" y="5082714"/>
            <a:ext cx="5111978" cy="13208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68CFFB23-922D-4FB4-A4DE-CBC04297765E}"/>
              </a:ext>
            </a:extLst>
          </p:cNvPr>
          <p:cNvCxnSpPr>
            <a:cxnSpLocks/>
            <a:endCxn id="70" idx="2"/>
          </p:cNvCxnSpPr>
          <p:nvPr/>
        </p:nvCxnSpPr>
        <p:spPr>
          <a:xfrm>
            <a:off x="2959547" y="5436300"/>
            <a:ext cx="5146718" cy="3449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29B23A3C-16DC-4AED-AC75-9A9FD2536BC9}"/>
              </a:ext>
            </a:extLst>
          </p:cNvPr>
          <p:cNvCxnSpPr>
            <a:cxnSpLocks/>
          </p:cNvCxnSpPr>
          <p:nvPr/>
        </p:nvCxnSpPr>
        <p:spPr>
          <a:xfrm flipH="1">
            <a:off x="7734485" y="4607593"/>
            <a:ext cx="2245955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71E8F6FC-5F9F-4E2C-8DBA-182B581600BB}"/>
              </a:ext>
            </a:extLst>
          </p:cNvPr>
          <p:cNvSpPr/>
          <p:nvPr/>
        </p:nvSpPr>
        <p:spPr>
          <a:xfrm>
            <a:off x="9346429" y="5080634"/>
            <a:ext cx="266883" cy="2420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717D30F4-47FB-4F02-ABA4-05EB49EECEBF}"/>
              </a:ext>
            </a:extLst>
          </p:cNvPr>
          <p:cNvSpPr/>
          <p:nvPr/>
        </p:nvSpPr>
        <p:spPr>
          <a:xfrm>
            <a:off x="9336759" y="5508750"/>
            <a:ext cx="266883" cy="24205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8E457327-2308-4A41-929C-F9FA2DC8B393}"/>
              </a:ext>
            </a:extLst>
          </p:cNvPr>
          <p:cNvSpPr/>
          <p:nvPr/>
        </p:nvSpPr>
        <p:spPr>
          <a:xfrm>
            <a:off x="9357740" y="6041614"/>
            <a:ext cx="266883" cy="24205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92C2E21A-04E9-456D-BAFD-8F5C9F126065}"/>
              </a:ext>
            </a:extLst>
          </p:cNvPr>
          <p:cNvSpPr/>
          <p:nvPr/>
        </p:nvSpPr>
        <p:spPr>
          <a:xfrm>
            <a:off x="2947483" y="5574566"/>
            <a:ext cx="2430851" cy="13114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3FF4B520-EFFC-492A-AA48-FA3E321449BE}"/>
              </a:ext>
            </a:extLst>
          </p:cNvPr>
          <p:cNvSpPr/>
          <p:nvPr/>
        </p:nvSpPr>
        <p:spPr>
          <a:xfrm rot="20297127">
            <a:off x="2784325" y="4257867"/>
            <a:ext cx="2458320" cy="9403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AFEB928F-1B88-4621-9541-21E1A6FCE57A}"/>
              </a:ext>
            </a:extLst>
          </p:cNvPr>
          <p:cNvSpPr/>
          <p:nvPr/>
        </p:nvSpPr>
        <p:spPr>
          <a:xfrm>
            <a:off x="2958516" y="2716767"/>
            <a:ext cx="401190" cy="368887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910BB3F-8DC0-43BC-BA69-AD267BFAC11A}"/>
              </a:ext>
            </a:extLst>
          </p:cNvPr>
          <p:cNvCxnSpPr>
            <a:cxnSpLocks/>
          </p:cNvCxnSpPr>
          <p:nvPr/>
        </p:nvCxnSpPr>
        <p:spPr>
          <a:xfrm flipV="1">
            <a:off x="3444632" y="2050818"/>
            <a:ext cx="6897987" cy="751005"/>
          </a:xfrm>
          <a:prstGeom prst="line">
            <a:avLst/>
          </a:prstGeom>
          <a:ln w="12700">
            <a:prstDash val="dashDot"/>
            <a:headEnd type="oval"/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7DE67C1-2DE1-49C2-9341-3E3D5C8359AF}"/>
              </a:ext>
            </a:extLst>
          </p:cNvPr>
          <p:cNvCxnSpPr>
            <a:cxnSpLocks/>
          </p:cNvCxnSpPr>
          <p:nvPr/>
        </p:nvCxnSpPr>
        <p:spPr>
          <a:xfrm>
            <a:off x="3468802" y="3009033"/>
            <a:ext cx="5797318" cy="761811"/>
          </a:xfrm>
          <a:prstGeom prst="line">
            <a:avLst/>
          </a:prstGeom>
          <a:ln w="12700">
            <a:prstDash val="dashDot"/>
            <a:headEnd type="oval"/>
            <a:tailEnd type="oval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054EC244-68B5-421F-9526-080E3D176395}"/>
              </a:ext>
            </a:extLst>
          </p:cNvPr>
          <p:cNvSpPr/>
          <p:nvPr/>
        </p:nvSpPr>
        <p:spPr>
          <a:xfrm>
            <a:off x="9438017" y="3491123"/>
            <a:ext cx="2029129" cy="723854"/>
          </a:xfrm>
          <a:prstGeom prst="ellipse">
            <a:avLst/>
          </a:prstGeom>
          <a:solidFill>
            <a:schemeClr val="accent1">
              <a:alpha val="42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200" dirty="0"/>
              <a:t>CYFE (Child Youth Family Enhancement Act)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5CDF1D2-E6AB-4D81-9171-D457E5A8C63D}"/>
              </a:ext>
            </a:extLst>
          </p:cNvPr>
          <p:cNvGrpSpPr/>
          <p:nvPr/>
        </p:nvGrpSpPr>
        <p:grpSpPr>
          <a:xfrm>
            <a:off x="1190528" y="1714876"/>
            <a:ext cx="1294663" cy="1150507"/>
            <a:chOff x="1190528" y="1714876"/>
            <a:chExt cx="1294663" cy="1488762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F8B76385-C5C9-483E-AD0C-2E40B716BFBE}"/>
                </a:ext>
              </a:extLst>
            </p:cNvPr>
            <p:cNvSpPr/>
            <p:nvPr/>
          </p:nvSpPr>
          <p:spPr>
            <a:xfrm>
              <a:off x="1190528" y="2199251"/>
              <a:ext cx="1294663" cy="1004387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DD0C0C4-692B-401D-B1B1-B94F50F532F3}"/>
                </a:ext>
              </a:extLst>
            </p:cNvPr>
            <p:cNvCxnSpPr>
              <a:cxnSpLocks/>
              <a:stCxn id="3" idx="4"/>
            </p:cNvCxnSpPr>
            <p:nvPr/>
          </p:nvCxnSpPr>
          <p:spPr>
            <a:xfrm flipH="1" flipV="1">
              <a:off x="1538731" y="1714876"/>
              <a:ext cx="946460" cy="1488762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E8EAB6F9-9B8F-4638-A6CC-D8B32688F17A}"/>
                </a:ext>
              </a:extLst>
            </p:cNvPr>
            <p:cNvCxnSpPr>
              <a:cxnSpLocks/>
              <a:stCxn id="3" idx="2"/>
            </p:cNvCxnSpPr>
            <p:nvPr/>
          </p:nvCxnSpPr>
          <p:spPr>
            <a:xfrm flipV="1">
              <a:off x="1190528" y="1768590"/>
              <a:ext cx="897478" cy="1435048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190155C-77FC-4F89-9014-BA223AE2394E}"/>
                </a:ext>
              </a:extLst>
            </p:cNvPr>
            <p:cNvCxnSpPr>
              <a:cxnSpLocks/>
              <a:stCxn id="3" idx="3"/>
            </p:cNvCxnSpPr>
            <p:nvPr/>
          </p:nvCxnSpPr>
          <p:spPr>
            <a:xfrm flipH="1" flipV="1">
              <a:off x="1837859" y="1780512"/>
              <a:ext cx="1" cy="1423126"/>
            </a:xfrm>
            <a:prstGeom prst="line">
              <a:avLst/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229FE63-4042-4F6D-8ECD-FD6F22510D19}"/>
              </a:ext>
            </a:extLst>
          </p:cNvPr>
          <p:cNvCxnSpPr>
            <a:cxnSpLocks/>
          </p:cNvCxnSpPr>
          <p:nvPr/>
        </p:nvCxnSpPr>
        <p:spPr>
          <a:xfrm>
            <a:off x="1201331" y="2904475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5C6AC62-9DC8-4E63-9229-7225664DDF98}"/>
              </a:ext>
            </a:extLst>
          </p:cNvPr>
          <p:cNvCxnSpPr>
            <a:cxnSpLocks/>
          </p:cNvCxnSpPr>
          <p:nvPr/>
        </p:nvCxnSpPr>
        <p:spPr>
          <a:xfrm>
            <a:off x="1341031" y="2910825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2BF50F13-9F90-445D-9B30-82F9FCD5DEC4}"/>
              </a:ext>
            </a:extLst>
          </p:cNvPr>
          <p:cNvCxnSpPr>
            <a:cxnSpLocks/>
          </p:cNvCxnSpPr>
          <p:nvPr/>
        </p:nvCxnSpPr>
        <p:spPr>
          <a:xfrm>
            <a:off x="1474381" y="2910825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9F17EDE-17C2-441A-935F-8DDBAD59444B}"/>
              </a:ext>
            </a:extLst>
          </p:cNvPr>
          <p:cNvCxnSpPr>
            <a:cxnSpLocks/>
          </p:cNvCxnSpPr>
          <p:nvPr/>
        </p:nvCxnSpPr>
        <p:spPr>
          <a:xfrm>
            <a:off x="1588681" y="2910825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6B4249D2-8F9B-43FD-B8EC-E297F61FF168}"/>
              </a:ext>
            </a:extLst>
          </p:cNvPr>
          <p:cNvCxnSpPr>
            <a:cxnSpLocks/>
          </p:cNvCxnSpPr>
          <p:nvPr/>
        </p:nvCxnSpPr>
        <p:spPr>
          <a:xfrm>
            <a:off x="1702981" y="2904475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C2C8023-42A8-484E-BC05-C6BEFB5867FC}"/>
              </a:ext>
            </a:extLst>
          </p:cNvPr>
          <p:cNvCxnSpPr>
            <a:cxnSpLocks/>
          </p:cNvCxnSpPr>
          <p:nvPr/>
        </p:nvCxnSpPr>
        <p:spPr>
          <a:xfrm>
            <a:off x="1822833" y="2904475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545F4A26-CBFA-4E03-9FAB-8FD901576C8B}"/>
              </a:ext>
            </a:extLst>
          </p:cNvPr>
          <p:cNvCxnSpPr>
            <a:cxnSpLocks/>
          </p:cNvCxnSpPr>
          <p:nvPr/>
        </p:nvCxnSpPr>
        <p:spPr>
          <a:xfrm>
            <a:off x="1940217" y="2920127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5241F04-47FE-4D9E-948B-34862AF16668}"/>
              </a:ext>
            </a:extLst>
          </p:cNvPr>
          <p:cNvCxnSpPr>
            <a:cxnSpLocks/>
          </p:cNvCxnSpPr>
          <p:nvPr/>
        </p:nvCxnSpPr>
        <p:spPr>
          <a:xfrm>
            <a:off x="2079917" y="2926477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55E0FFBF-2B84-4E99-94C6-EAEBDDD7C45F}"/>
              </a:ext>
            </a:extLst>
          </p:cNvPr>
          <p:cNvCxnSpPr>
            <a:cxnSpLocks/>
          </p:cNvCxnSpPr>
          <p:nvPr/>
        </p:nvCxnSpPr>
        <p:spPr>
          <a:xfrm>
            <a:off x="2213267" y="2926477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AA422B78-4F41-4198-81C2-BE05900ACCB5}"/>
              </a:ext>
            </a:extLst>
          </p:cNvPr>
          <p:cNvCxnSpPr>
            <a:cxnSpLocks/>
          </p:cNvCxnSpPr>
          <p:nvPr/>
        </p:nvCxnSpPr>
        <p:spPr>
          <a:xfrm>
            <a:off x="2327567" y="2926477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8417E994-0363-468D-879C-D73516A4A374}"/>
              </a:ext>
            </a:extLst>
          </p:cNvPr>
          <p:cNvCxnSpPr>
            <a:cxnSpLocks/>
          </p:cNvCxnSpPr>
          <p:nvPr/>
        </p:nvCxnSpPr>
        <p:spPr>
          <a:xfrm>
            <a:off x="2441867" y="2920127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68A70C2-F8A6-4936-8B0F-EA9DBFAA4866}"/>
              </a:ext>
            </a:extLst>
          </p:cNvPr>
          <p:cNvCxnSpPr>
            <a:cxnSpLocks/>
          </p:cNvCxnSpPr>
          <p:nvPr/>
        </p:nvCxnSpPr>
        <p:spPr>
          <a:xfrm>
            <a:off x="2561719" y="2920127"/>
            <a:ext cx="0" cy="31835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C70A8D66-F74D-4D00-9F3E-12FC79472C5A}"/>
              </a:ext>
            </a:extLst>
          </p:cNvPr>
          <p:cNvSpPr txBox="1"/>
          <p:nvPr/>
        </p:nvSpPr>
        <p:spPr>
          <a:xfrm>
            <a:off x="724854" y="3311804"/>
            <a:ext cx="1372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Treaty 7 Nations</a:t>
            </a: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CE4A3C9-F3DE-4759-86DA-5326D3815BBB}"/>
              </a:ext>
            </a:extLst>
          </p:cNvPr>
          <p:cNvCxnSpPr>
            <a:cxnSpLocks/>
          </p:cNvCxnSpPr>
          <p:nvPr/>
        </p:nvCxnSpPr>
        <p:spPr>
          <a:xfrm flipH="1" flipV="1">
            <a:off x="1095483" y="3318341"/>
            <a:ext cx="1466237" cy="1276"/>
          </a:xfrm>
          <a:prstGeom prst="straightConnector1">
            <a:avLst/>
          </a:prstGeom>
          <a:ln>
            <a:headEnd w="sm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7" name="Picture 96" descr="A close up of a pen&#10;&#10;Description automatically generated">
            <a:extLst>
              <a:ext uri="{FF2B5EF4-FFF2-40B4-BE49-F238E27FC236}">
                <a16:creationId xmlns:a16="http://schemas.microsoft.com/office/drawing/2014/main" id="{10712B3E-07CD-4984-903C-A1D28E9619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110" y="6066731"/>
            <a:ext cx="710254" cy="5326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9" name="Oval 98">
            <a:extLst>
              <a:ext uri="{FF2B5EF4-FFF2-40B4-BE49-F238E27FC236}">
                <a16:creationId xmlns:a16="http://schemas.microsoft.com/office/drawing/2014/main" id="{D96018C8-58FA-4716-A694-12E690D4DE6C}"/>
              </a:ext>
            </a:extLst>
          </p:cNvPr>
          <p:cNvSpPr/>
          <p:nvPr/>
        </p:nvSpPr>
        <p:spPr>
          <a:xfrm>
            <a:off x="8620069" y="5967077"/>
            <a:ext cx="525556" cy="47665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F978D4E-74DA-43F3-9B15-799990F3395F}"/>
              </a:ext>
            </a:extLst>
          </p:cNvPr>
          <p:cNvSpPr txBox="1"/>
          <p:nvPr/>
        </p:nvSpPr>
        <p:spPr>
          <a:xfrm>
            <a:off x="4190884" y="228715"/>
            <a:ext cx="4005709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Transition- Change Management Plan </a:t>
            </a:r>
            <a:r>
              <a:rPr lang="en-CA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E86D529D-DED6-4DD7-B00D-97A2343BC5CD}"/>
              </a:ext>
            </a:extLst>
          </p:cNvPr>
          <p:cNvCxnSpPr>
            <a:cxnSpLocks/>
          </p:cNvCxnSpPr>
          <p:nvPr/>
        </p:nvCxnSpPr>
        <p:spPr>
          <a:xfrm>
            <a:off x="2854152" y="5807947"/>
            <a:ext cx="5682867" cy="4171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75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48 0.04004 L -0.38594 0.21435 " pathEditMode="relative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1028 0.16528 " pathEditMode="relative" ptsTypes="AA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987 0.13333 " pathEditMode="relative" ptsTypes="AA">
                                      <p:cBhvr>
                                        <p:cTn id="1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987 0.13333 " pathEditMode="relative" ptsTypes="AA">
                                      <p:cBhvr>
                                        <p:cTn id="1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9" grpId="0" animBg="1"/>
      <p:bldP spid="70" grpId="0" animBg="1"/>
      <p:bldP spid="9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109</Words>
  <Application>Microsoft Macintosh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Aldhabi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Giroux</dc:creator>
  <cp:lastModifiedBy>George Fleet</cp:lastModifiedBy>
  <cp:revision>45</cp:revision>
  <cp:lastPrinted>2020-03-02T19:42:33Z</cp:lastPrinted>
  <dcterms:created xsi:type="dcterms:W3CDTF">2020-02-13T21:27:32Z</dcterms:created>
  <dcterms:modified xsi:type="dcterms:W3CDTF">2020-03-05T19:55:04Z</dcterms:modified>
</cp:coreProperties>
</file>